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84" r:id="rId21"/>
    <p:sldId id="275" r:id="rId22"/>
    <p:sldId id="285" r:id="rId23"/>
    <p:sldId id="283" r:id="rId24"/>
    <p:sldId id="276" r:id="rId25"/>
    <p:sldId id="277" r:id="rId26"/>
    <p:sldId id="286" r:id="rId27"/>
    <p:sldId id="278" r:id="rId28"/>
    <p:sldId id="287" r:id="rId29"/>
    <p:sldId id="279" r:id="rId30"/>
    <p:sldId id="288" r:id="rId31"/>
    <p:sldId id="280" r:id="rId32"/>
    <p:sldId id="282" r:id="rId33"/>
    <p:sldId id="289" r:id="rId34"/>
    <p:sldId id="281" r:id="rId3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EEA"/>
    <a:srgbClr val="5BC8FF"/>
    <a:srgbClr val="AFE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7E75366-5B56-4946-8AE5-F41FC15003E3}" type="datetimeFigureOut">
              <a:rPr lang="es-PE" smtClean="0"/>
              <a:t>9/11/2017</a:t>
            </a:fld>
            <a:endParaRPr lang="es-PE"/>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s-PE"/>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581EDD1-71B7-4CDE-9E68-6EBAB7376657}" type="slidenum">
              <a:rPr lang="es-PE" smtClean="0"/>
              <a:t>‹Nº›</a:t>
            </a:fld>
            <a:endParaRPr lang="es-P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28836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E75366-5B56-4946-8AE5-F41FC15003E3}" type="datetimeFigureOut">
              <a:rPr lang="es-PE" smtClean="0"/>
              <a:t>9/11/2017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16751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E75366-5B56-4946-8AE5-F41FC15003E3}" type="datetimeFigureOut">
              <a:rPr lang="es-PE" smtClean="0"/>
              <a:t>9/11/2017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351588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E75366-5B56-4946-8AE5-F41FC15003E3}" type="datetimeFigureOut">
              <a:rPr lang="es-PE" smtClean="0"/>
              <a:t>9/11/2017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51936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7E75366-5B56-4946-8AE5-F41FC15003E3}" type="datetimeFigureOut">
              <a:rPr lang="es-PE" smtClean="0"/>
              <a:t>9/11/2017</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4581EDD1-71B7-4CDE-9E68-6EBAB7376657}" type="slidenum">
              <a:rPr lang="es-PE" smtClean="0"/>
              <a:t>‹Nº›</a:t>
            </a:fld>
            <a:endParaRPr lang="es-PE"/>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2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7E75366-5B56-4946-8AE5-F41FC15003E3}" type="datetimeFigureOut">
              <a:rPr lang="es-PE" smtClean="0"/>
              <a:t>9/11/2017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3228145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s-ES" smtClean="0"/>
              <a:t>Haga clic para modificar el estilo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7E75366-5B56-4946-8AE5-F41FC15003E3}" type="datetimeFigureOut">
              <a:rPr lang="es-PE" smtClean="0"/>
              <a:t>9/11/2017</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176783805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7E75366-5B56-4946-8AE5-F41FC15003E3}" type="datetimeFigureOut">
              <a:rPr lang="es-PE" smtClean="0"/>
              <a:t>9/11/2017</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61623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75366-5B56-4946-8AE5-F41FC15003E3}" type="datetimeFigureOut">
              <a:rPr lang="es-PE" smtClean="0"/>
              <a:t>9/11/2017</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420721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E75366-5B56-4946-8AE5-F41FC15003E3}" type="datetimeFigureOut">
              <a:rPr lang="es-PE" smtClean="0"/>
              <a:t>9/11/2017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90655583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E75366-5B56-4946-8AE5-F41FC15003E3}" type="datetimeFigureOut">
              <a:rPr lang="es-PE" smtClean="0"/>
              <a:t>9/11/2017</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4581EDD1-71B7-4CDE-9E68-6EBAB7376657}" type="slidenum">
              <a:rPr lang="es-PE" smtClean="0"/>
              <a:t>‹Nº›</a:t>
            </a:fld>
            <a:endParaRPr lang="es-PE"/>
          </a:p>
        </p:txBody>
      </p:sp>
    </p:spTree>
    <p:extLst>
      <p:ext uri="{BB962C8B-B14F-4D97-AF65-F5344CB8AC3E}">
        <p14:creationId xmlns:p14="http://schemas.microsoft.com/office/powerpoint/2010/main" val="391439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7E75366-5B56-4946-8AE5-F41FC15003E3}" type="datetimeFigureOut">
              <a:rPr lang="es-PE" smtClean="0"/>
              <a:t>9/11/2017</a:t>
            </a:fld>
            <a:endParaRPr lang="es-PE"/>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s-PE"/>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581EDD1-71B7-4CDE-9E68-6EBAB7376657}" type="slidenum">
              <a:rPr lang="es-PE" smtClean="0"/>
              <a:t>‹Nº›</a:t>
            </a:fld>
            <a:endParaRPr lang="es-PE"/>
          </a:p>
        </p:txBody>
      </p:sp>
    </p:spTree>
    <p:extLst>
      <p:ext uri="{BB962C8B-B14F-4D97-AF65-F5344CB8AC3E}">
        <p14:creationId xmlns:p14="http://schemas.microsoft.com/office/powerpoint/2010/main" val="385255303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observatoriourbano.org.pe/project/pobreza-monetaria-en-lima-metropolitana/"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bservatoriourbano.org.pe/project/educacion-en-lima-metropolitan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bservatoriourbano.org.pe/project/pobreza-monetaria-en-lima-metropolitan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61000">
              <a:schemeClr val="accent2">
                <a:lumMod val="0"/>
                <a:lumOff val="100000"/>
              </a:schemeClr>
            </a:gs>
            <a:gs pos="87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416062" y="788673"/>
            <a:ext cx="6119446" cy="2792844"/>
          </a:xfrm>
          <a:prstGeom prst="roundRect">
            <a:avLst>
              <a:gd name="adj" fmla="val 8594"/>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reflection blurRad="12700" stA="38000" endPos="28000" dist="5000" dir="5400000" sy="-100000" algn="bl" rotWithShape="0"/>
            <a:softEdge rad="31750"/>
          </a:effectLst>
        </p:spPr>
      </p:pic>
      <p:sp>
        <p:nvSpPr>
          <p:cNvPr id="4" name="Rectángulo 3"/>
          <p:cNvSpPr/>
          <p:nvPr/>
        </p:nvSpPr>
        <p:spPr>
          <a:xfrm>
            <a:off x="323556" y="1765636"/>
            <a:ext cx="9214339" cy="3631763"/>
          </a:xfrm>
          <a:prstGeom prst="rect">
            <a:avLst/>
          </a:prstGeom>
          <a:noFill/>
        </p:spPr>
        <p:txBody>
          <a:bodyPr wrap="square" lIns="91440" tIns="45720" rIns="91440" bIns="45720">
            <a:spAutoFit/>
          </a:bodyPr>
          <a:lstStyle/>
          <a:p>
            <a:r>
              <a:rPr lang="es-PE" sz="11500" b="1" dirty="0" smtClean="0">
                <a:ln w="22225">
                  <a:solidFill>
                    <a:schemeClr val="accent2">
                      <a:lumMod val="50000"/>
                    </a:schemeClr>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ALMAS </a:t>
            </a:r>
            <a:r>
              <a:rPr lang="es-PE" sz="11500" b="1" dirty="0" smtClean="0">
                <a:ln w="22225">
                  <a:solidFill>
                    <a:schemeClr val="accent2">
                      <a:lumMod val="50000"/>
                    </a:schemeClr>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CARITATIVAS </a:t>
            </a:r>
            <a:endParaRPr lang="es-PE" sz="11500" b="1" dirty="0">
              <a:ln w="22225">
                <a:solidFill>
                  <a:schemeClr val="accent2">
                    <a:lumMod val="50000"/>
                  </a:schemeClr>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3660146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829994" y="751500"/>
            <a:ext cx="11197883" cy="742279"/>
          </a:xfrm>
        </p:spPr>
        <p:txBody>
          <a:bodyPr>
            <a:noAutofit/>
          </a:bodyPr>
          <a:lstStyle/>
          <a:p>
            <a:r>
              <a:rPr lang="es-PE" sz="4000" b="1" spc="0" dirty="0" smtClean="0">
                <a:ln w="22225">
                  <a:solidFill>
                    <a:schemeClr val="accent2"/>
                  </a:solidFill>
                  <a:prstDash val="solid"/>
                </a:ln>
                <a:solidFill>
                  <a:schemeClr val="accent2">
                    <a:lumMod val="50000"/>
                  </a:schemeClr>
                </a:solidFill>
                <a:latin typeface="Tw Cen MT" panose="020B0602020104020603" pitchFamily="34" charset="0"/>
              </a:rPr>
              <a:t>NORMAS DE COLABORACION Y COMUNICACIÓN </a:t>
            </a:r>
            <a:endParaRPr lang="es-PE" sz="4000" b="1" spc="0" dirty="0">
              <a:ln w="22225">
                <a:solidFill>
                  <a:schemeClr val="accent2"/>
                </a:solidFill>
                <a:prstDash val="solid"/>
              </a:ln>
              <a:solidFill>
                <a:schemeClr val="accent2">
                  <a:lumMod val="50000"/>
                </a:schemeClr>
              </a:solidFill>
              <a:latin typeface="Tw Cen MT" panose="020B0602020104020603" pitchFamily="34" charset="0"/>
            </a:endParaRPr>
          </a:p>
        </p:txBody>
      </p:sp>
      <p:sp>
        <p:nvSpPr>
          <p:cNvPr id="2" name="1 CuadroTexto"/>
          <p:cNvSpPr txBox="1"/>
          <p:nvPr/>
        </p:nvSpPr>
        <p:spPr>
          <a:xfrm>
            <a:off x="662940" y="1920240"/>
            <a:ext cx="6457950" cy="4062651"/>
          </a:xfrm>
          <a:prstGeom prst="rect">
            <a:avLst/>
          </a:prstGeom>
          <a:noFill/>
        </p:spPr>
        <p:txBody>
          <a:bodyPr wrap="square" rtlCol="0">
            <a:spAutoFit/>
          </a:bodyPr>
          <a:lstStyle/>
          <a:p>
            <a:pPr marL="285750" indent="-285750">
              <a:buFontTx/>
              <a:buChar char="-"/>
            </a:pPr>
            <a:r>
              <a:rPr lang="es-PE" sz="2400" dirty="0" smtClean="0">
                <a:latin typeface="Tw Cen MT" panose="020B0602020104020603" pitchFamily="34" charset="0"/>
              </a:rPr>
              <a:t>RESPONSABILIDAD EN EL CUMPLIMIENTO DE NUESTRAS FUNCIONES.</a:t>
            </a:r>
          </a:p>
          <a:p>
            <a:endParaRPr lang="es-PE" sz="2400" dirty="0" smtClean="0">
              <a:latin typeface="Tw Cen MT" panose="020B0602020104020603" pitchFamily="34" charset="0"/>
            </a:endParaRPr>
          </a:p>
          <a:p>
            <a:pPr marL="285750" indent="-285750">
              <a:buFontTx/>
              <a:buChar char="-"/>
            </a:pPr>
            <a:r>
              <a:rPr lang="es-PE" sz="2400" dirty="0" smtClean="0">
                <a:latin typeface="Tw Cen MT" panose="020B0602020104020603" pitchFamily="34" charset="0"/>
              </a:rPr>
              <a:t>COMUNICACIÓN ASERTIVA.</a:t>
            </a:r>
          </a:p>
          <a:p>
            <a:endParaRPr lang="es-PE" sz="2400" dirty="0" smtClean="0">
              <a:latin typeface="Tw Cen MT" panose="020B0602020104020603" pitchFamily="34" charset="0"/>
            </a:endParaRPr>
          </a:p>
          <a:p>
            <a:pPr marL="285750" indent="-285750">
              <a:buFontTx/>
              <a:buChar char="-"/>
            </a:pPr>
            <a:r>
              <a:rPr lang="es-PE" sz="2400" dirty="0" smtClean="0">
                <a:latin typeface="Tw Cen MT" panose="020B0602020104020603" pitchFamily="34" charset="0"/>
              </a:rPr>
              <a:t>TOLERANCIA Y RESPETO ENTRE NOSOTROS.</a:t>
            </a:r>
          </a:p>
          <a:p>
            <a:endParaRPr lang="es-PE" sz="2400" dirty="0" smtClean="0">
              <a:latin typeface="Tw Cen MT" panose="020B0602020104020603" pitchFamily="34" charset="0"/>
            </a:endParaRPr>
          </a:p>
          <a:p>
            <a:pPr marL="285750" indent="-285750">
              <a:buFontTx/>
              <a:buChar char="-"/>
            </a:pPr>
            <a:r>
              <a:rPr lang="es-PE" sz="2400" dirty="0" smtClean="0">
                <a:latin typeface="Tw Cen MT" panose="020B0602020104020603" pitchFamily="34" charset="0"/>
              </a:rPr>
              <a:t>EMPATIA</a:t>
            </a:r>
          </a:p>
          <a:p>
            <a:endParaRPr lang="es-PE" sz="2400" dirty="0" smtClean="0">
              <a:latin typeface="Tw Cen MT" panose="020B0602020104020603" pitchFamily="34" charset="0"/>
            </a:endParaRPr>
          </a:p>
          <a:p>
            <a:pPr marL="285750" indent="-285750">
              <a:buFontTx/>
              <a:buChar char="-"/>
            </a:pPr>
            <a:r>
              <a:rPr lang="es-PE" sz="2400" dirty="0" smtClean="0">
                <a:latin typeface="Tw Cen MT" panose="020B0602020104020603" pitchFamily="34" charset="0"/>
              </a:rPr>
              <a:t>SOLIDARIDAD Y APOYO EN CONOCIMIENTOS.</a:t>
            </a:r>
          </a:p>
          <a:p>
            <a:endParaRPr lang="es-P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890" y="1688425"/>
            <a:ext cx="4715691" cy="4526280"/>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11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568039752"/>
              </p:ext>
            </p:extLst>
          </p:nvPr>
        </p:nvGraphicFramePr>
        <p:xfrm>
          <a:off x="843670" y="358725"/>
          <a:ext cx="10002519" cy="6114230"/>
        </p:xfrm>
        <a:graphic>
          <a:graphicData uri="http://schemas.openxmlformats.org/drawingml/2006/table">
            <a:tbl>
              <a:tblPr firstRow="1" bandRow="1">
                <a:tableStyleId>{0E3FDE45-AF77-4B5C-9715-49D594BDF05E}</a:tableStyleId>
              </a:tblPr>
              <a:tblGrid>
                <a:gridCol w="3334173"/>
                <a:gridCol w="3334173"/>
                <a:gridCol w="3334173"/>
              </a:tblGrid>
              <a:tr h="878641">
                <a:tc>
                  <a:txBody>
                    <a:bodyPr/>
                    <a:lstStyle/>
                    <a:p>
                      <a:pPr algn="ctr"/>
                      <a:endParaRPr lang="es-PE" sz="2400" dirty="0" smtClean="0">
                        <a:latin typeface="Tw Cen MT" panose="020B0602020104020603" pitchFamily="34" charset="0"/>
                      </a:endParaRPr>
                    </a:p>
                    <a:p>
                      <a:pPr algn="ctr"/>
                      <a:r>
                        <a:rPr lang="es-PE" sz="2800" dirty="0" smtClean="0">
                          <a:latin typeface="Tw Cen MT" panose="020B0602020104020603" pitchFamily="34" charset="0"/>
                        </a:rPr>
                        <a:t>NOMBRES</a:t>
                      </a:r>
                      <a:endParaRPr lang="es-PE" sz="2400" dirty="0">
                        <a:latin typeface="Tw Cen MT" panose="020B0602020104020603" pitchFamily="34" charset="0"/>
                      </a:endParaRPr>
                    </a:p>
                  </a:txBody>
                  <a:tcPr/>
                </a:tc>
                <a:tc>
                  <a:txBody>
                    <a:bodyPr/>
                    <a:lstStyle/>
                    <a:p>
                      <a:pPr algn="ctr"/>
                      <a:endParaRPr lang="es-PE" sz="1800" dirty="0" smtClean="0">
                        <a:latin typeface="Tw Cen MT" panose="020B0602020104020603" pitchFamily="34" charset="0"/>
                      </a:endParaRPr>
                    </a:p>
                    <a:p>
                      <a:pPr algn="ctr"/>
                      <a:r>
                        <a:rPr lang="es-PE" sz="2800" dirty="0" smtClean="0">
                          <a:latin typeface="Tw Cen MT" panose="020B0602020104020603" pitchFamily="34" charset="0"/>
                        </a:rPr>
                        <a:t>FORTALEZAS</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pPr algn="ctr"/>
                      <a:r>
                        <a:rPr lang="es-PE" sz="2800" dirty="0" smtClean="0">
                          <a:latin typeface="Tw Cen MT" panose="020B0602020104020603" pitchFamily="34" charset="0"/>
                        </a:rPr>
                        <a:t>FUNCION</a:t>
                      </a:r>
                      <a:endParaRPr lang="es-PE" sz="2400" dirty="0">
                        <a:latin typeface="Tw Cen MT" panose="020B0602020104020603" pitchFamily="34" charset="0"/>
                      </a:endParaRPr>
                    </a:p>
                  </a:txBody>
                  <a:tcPr/>
                </a:tc>
              </a:tr>
              <a:tr h="765865">
                <a:tc>
                  <a:txBody>
                    <a:bodyPr/>
                    <a:lstStyle/>
                    <a:p>
                      <a:endParaRPr lang="es-PE" sz="2400" dirty="0" smtClean="0">
                        <a:latin typeface="Tw Cen MT" panose="020B0602020104020603" pitchFamily="34" charset="0"/>
                      </a:endParaRPr>
                    </a:p>
                    <a:p>
                      <a:r>
                        <a:rPr lang="es-PE" sz="2400" dirty="0" smtClean="0">
                          <a:latin typeface="Tw Cen MT" panose="020B0602020104020603" pitchFamily="34" charset="0"/>
                        </a:rPr>
                        <a:t>LUIS ARIZA</a:t>
                      </a: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EFICAZ Y EFICIENTE</a:t>
                      </a:r>
                      <a:endParaRPr lang="es-PE"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ORGANIZADOR</a:t>
                      </a:r>
                      <a:r>
                        <a:rPr lang="es-PE" baseline="0" dirty="0" smtClean="0">
                          <a:latin typeface="Tw Cen MT" panose="020B0602020104020603" pitchFamily="34" charset="0"/>
                        </a:rPr>
                        <a:t> </a:t>
                      </a:r>
                    </a:p>
                  </a:txBody>
                  <a:tcPr/>
                </a:tc>
              </a:tr>
              <a:tr h="765865">
                <a:tc>
                  <a:txBody>
                    <a:bodyPr/>
                    <a:lstStyle/>
                    <a:p>
                      <a:endParaRPr lang="es-PE" sz="2400" dirty="0" smtClean="0">
                        <a:latin typeface="Tw Cen MT" panose="020B0602020104020603" pitchFamily="34" charset="0"/>
                      </a:endParaRPr>
                    </a:p>
                    <a:p>
                      <a:r>
                        <a:rPr lang="es-PE" sz="2400" dirty="0" smtClean="0">
                          <a:latin typeface="Tw Cen MT" panose="020B0602020104020603" pitchFamily="34" charset="0"/>
                        </a:rPr>
                        <a:t>EDWIN</a:t>
                      </a:r>
                      <a:r>
                        <a:rPr lang="es-PE" sz="2400" baseline="0" dirty="0" smtClean="0">
                          <a:latin typeface="Tw Cen MT" panose="020B0602020104020603" pitchFamily="34" charset="0"/>
                        </a:rPr>
                        <a:t> MUÑOZ</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SOCIABLE </a:t>
                      </a:r>
                      <a:r>
                        <a:rPr lang="es-PE" baseline="0" dirty="0" smtClean="0">
                          <a:latin typeface="Tw Cen MT" panose="020B0602020104020603" pitchFamily="34" charset="0"/>
                        </a:rPr>
                        <a:t> Y  RESPONSABLE</a:t>
                      </a:r>
                      <a:endParaRPr lang="es-PE" dirty="0" smtClean="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CO - ORGANIZADOR</a:t>
                      </a:r>
                      <a:endParaRPr lang="es-PE" dirty="0">
                        <a:latin typeface="Tw Cen MT" panose="020B0602020104020603" pitchFamily="34" charset="0"/>
                      </a:endParaRPr>
                    </a:p>
                  </a:txBody>
                  <a:tcPr/>
                </a:tc>
              </a:tr>
              <a:tr h="765865">
                <a:tc>
                  <a:txBody>
                    <a:bodyPr/>
                    <a:lstStyle/>
                    <a:p>
                      <a:endParaRPr lang="es-PE" sz="2400" dirty="0" smtClean="0">
                        <a:latin typeface="Tw Cen MT" panose="020B0602020104020603" pitchFamily="34" charset="0"/>
                      </a:endParaRPr>
                    </a:p>
                    <a:p>
                      <a:r>
                        <a:rPr lang="es-PE" sz="2400" dirty="0" smtClean="0">
                          <a:latin typeface="Tw Cen MT" panose="020B0602020104020603" pitchFamily="34" charset="0"/>
                        </a:rPr>
                        <a:t>DULCE TORRES</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ANALITICA</a:t>
                      </a:r>
                      <a:r>
                        <a:rPr lang="es-PE" baseline="0" dirty="0" smtClean="0">
                          <a:latin typeface="Tw Cen MT" panose="020B0602020104020603" pitchFamily="34" charset="0"/>
                        </a:rPr>
                        <a:t> Y DETALLISTA</a:t>
                      </a:r>
                      <a:endParaRPr lang="es-PE" dirty="0" smtClean="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ANALISIS DE INFORMACION</a:t>
                      </a:r>
                      <a:endParaRPr lang="es-PE" dirty="0">
                        <a:latin typeface="Tw Cen MT" panose="020B0602020104020603" pitchFamily="34" charset="0"/>
                      </a:endParaRPr>
                    </a:p>
                  </a:txBody>
                  <a:tcPr/>
                </a:tc>
              </a:tr>
              <a:tr h="787746">
                <a:tc>
                  <a:txBody>
                    <a:bodyPr/>
                    <a:lstStyle/>
                    <a:p>
                      <a:endParaRPr lang="es-PE" sz="2400" dirty="0" smtClean="0">
                        <a:latin typeface="Tw Cen MT" panose="020B0602020104020603" pitchFamily="34" charset="0"/>
                      </a:endParaRPr>
                    </a:p>
                    <a:p>
                      <a:r>
                        <a:rPr lang="es-PE" sz="2400" dirty="0" smtClean="0">
                          <a:latin typeface="Tw Cen MT" panose="020B0602020104020603" pitchFamily="34" charset="0"/>
                        </a:rPr>
                        <a:t>MITZI MEZA </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latin typeface="Tw Cen MT" panose="020B0602020104020603" pitchFamily="34" charset="0"/>
                        </a:rPr>
                        <a:t>CRITICA Y OBJETIVA</a:t>
                      </a:r>
                    </a:p>
                    <a:p>
                      <a:endParaRPr lang="es-PE" dirty="0" smtClean="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PROCESA</a:t>
                      </a:r>
                      <a:r>
                        <a:rPr lang="es-PE" baseline="0" dirty="0" smtClean="0">
                          <a:latin typeface="Tw Cen MT" panose="020B0602020104020603" pitchFamily="34" charset="0"/>
                        </a:rPr>
                        <a:t> Y DESARROLLA INF.</a:t>
                      </a:r>
                      <a:endParaRPr lang="es-PE" dirty="0">
                        <a:latin typeface="Tw Cen MT" panose="020B0602020104020603" pitchFamily="34" charset="0"/>
                      </a:endParaRPr>
                    </a:p>
                  </a:txBody>
                  <a:tcPr/>
                </a:tc>
              </a:tr>
              <a:tr h="786737">
                <a:tc>
                  <a:txBody>
                    <a:bodyPr/>
                    <a:lstStyle/>
                    <a:p>
                      <a:endParaRPr lang="es-PE" sz="2400" smtClean="0">
                        <a:latin typeface="Tw Cen MT" panose="020B0602020104020603" pitchFamily="34" charset="0"/>
                      </a:endParaRPr>
                    </a:p>
                    <a:p>
                      <a:r>
                        <a:rPr lang="es-PE" sz="2400" smtClean="0">
                          <a:latin typeface="Tw Cen MT" panose="020B0602020104020603" pitchFamily="34" charset="0"/>
                        </a:rPr>
                        <a:t>MELISSA CUARESMA</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CREATIVA Y PERSISTENTE</a:t>
                      </a: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DISEÑO Y CREATIVIDAD</a:t>
                      </a:r>
                      <a:endParaRPr lang="es-PE" dirty="0">
                        <a:latin typeface="Tw Cen MT" panose="020B0602020104020603" pitchFamily="34" charset="0"/>
                      </a:endParaRPr>
                    </a:p>
                  </a:txBody>
                  <a:tcPr/>
                </a:tc>
              </a:tr>
              <a:tr h="1024070">
                <a:tc>
                  <a:txBody>
                    <a:bodyPr/>
                    <a:lstStyle/>
                    <a:p>
                      <a:endParaRPr lang="es-PE" sz="2400" dirty="0" smtClean="0">
                        <a:latin typeface="Tw Cen MT" panose="020B0602020104020603" pitchFamily="34" charset="0"/>
                      </a:endParaRPr>
                    </a:p>
                    <a:p>
                      <a:r>
                        <a:rPr lang="es-PE" sz="2400" dirty="0" smtClean="0">
                          <a:latin typeface="Tw Cen MT" panose="020B0602020104020603" pitchFamily="34" charset="0"/>
                        </a:rPr>
                        <a:t>LUISA SOTO</a:t>
                      </a:r>
                      <a:endParaRPr lang="es-PE" sz="2400"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r>
                        <a:rPr lang="es-PE" dirty="0" smtClean="0">
                          <a:latin typeface="Tw Cen MT" panose="020B0602020104020603" pitchFamily="34" charset="0"/>
                        </a:rPr>
                        <a:t>DECIDIDA</a:t>
                      </a:r>
                      <a:r>
                        <a:rPr lang="es-PE" baseline="0" dirty="0" smtClean="0">
                          <a:latin typeface="Tw Cen MT" panose="020B0602020104020603" pitchFamily="34" charset="0"/>
                        </a:rPr>
                        <a:t> Y ORGANIZADA</a:t>
                      </a:r>
                      <a:endParaRPr lang="es-PE" dirty="0" smtClean="0">
                        <a:latin typeface="Tw Cen MT" panose="020B0602020104020603" pitchFamily="34" charset="0"/>
                      </a:endParaRPr>
                    </a:p>
                    <a:p>
                      <a:endParaRPr lang="es-PE" dirty="0">
                        <a:latin typeface="Tw Cen MT" panose="020B0602020104020603" pitchFamily="34" charset="0"/>
                      </a:endParaRPr>
                    </a:p>
                  </a:txBody>
                  <a:tcPr/>
                </a:tc>
                <a:tc>
                  <a:txBody>
                    <a:bodyPr/>
                    <a:lstStyle/>
                    <a:p>
                      <a:endParaRPr lang="es-PE" dirty="0" smtClean="0">
                        <a:latin typeface="Tw Cen MT" panose="020B0602020104020603" pitchFamily="34" charset="0"/>
                      </a:endParaRPr>
                    </a:p>
                    <a:p>
                      <a:endParaRPr lang="es-PE" dirty="0" smtClean="0">
                        <a:latin typeface="Tw Cen MT" panose="020B0602020104020603" pitchFamily="34" charset="0"/>
                      </a:endParaRPr>
                    </a:p>
                    <a:p>
                      <a:r>
                        <a:rPr lang="es-PE" dirty="0" smtClean="0">
                          <a:latin typeface="Tw Cen MT" panose="020B0602020104020603" pitchFamily="34" charset="0"/>
                        </a:rPr>
                        <a:t>FUENTE DE INFORMACION</a:t>
                      </a:r>
                      <a:endParaRPr lang="es-PE" dirty="0">
                        <a:latin typeface="Tw Cen MT" panose="020B0602020104020603" pitchFamily="34" charset="0"/>
                      </a:endParaRPr>
                    </a:p>
                  </a:txBody>
                  <a:tcPr/>
                </a:tc>
              </a:tr>
            </a:tbl>
          </a:graphicData>
        </a:graphic>
      </p:graphicFrame>
    </p:spTree>
    <p:extLst>
      <p:ext uri="{BB962C8B-B14F-4D97-AF65-F5344CB8AC3E}">
        <p14:creationId xmlns:p14="http://schemas.microsoft.com/office/powerpoint/2010/main" val="2656924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80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576775" y="1648551"/>
            <a:ext cx="10297551" cy="742279"/>
          </a:xfrm>
        </p:spPr>
        <p:txBody>
          <a:bodyPr>
            <a:noAutofit/>
          </a:bodyPr>
          <a:lstStyle/>
          <a:p>
            <a:r>
              <a:rPr lang="es-PE" sz="6000" b="1" spc="0" dirty="0" smtClean="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COMPROMISO DEL EQUIPO</a:t>
            </a:r>
            <a:endParaRPr lang="es-PE" sz="60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
        <p:nvSpPr>
          <p:cNvPr id="2" name="1 CuadroTexto"/>
          <p:cNvSpPr txBox="1"/>
          <p:nvPr/>
        </p:nvSpPr>
        <p:spPr>
          <a:xfrm>
            <a:off x="765810" y="2869132"/>
            <a:ext cx="8321918" cy="2215991"/>
          </a:xfrm>
          <a:prstGeom prst="rect">
            <a:avLst/>
          </a:prstGeom>
          <a:noFill/>
        </p:spPr>
        <p:txBody>
          <a:bodyPr wrap="square" rtlCol="0">
            <a:spAutoFit/>
          </a:bodyPr>
          <a:lstStyle/>
          <a:p>
            <a:r>
              <a:rPr lang="es-PE" sz="2400" dirty="0" smtClean="0">
                <a:solidFill>
                  <a:schemeClr val="bg1"/>
                </a:solidFill>
                <a:latin typeface="Tw Cen MT" panose="020B0602020104020603" pitchFamily="34" charset="0"/>
              </a:rPr>
              <a:t>Nos comprometemos a desarrollar de manera sobresaliente todos los indicadores del curso en base al trabajo en equipo , el compañerismo , solidaridad, empatía para cumplir con el objetivo de curso y satisfacer todas las expectativas de nosotros en el curso y con el profesor.</a:t>
            </a:r>
          </a:p>
          <a:p>
            <a:endParaRPr lang="es-PE" dirty="0"/>
          </a:p>
        </p:txBody>
      </p:sp>
    </p:spTree>
    <p:extLst>
      <p:ext uri="{BB962C8B-B14F-4D97-AF65-F5344CB8AC3E}">
        <p14:creationId xmlns:p14="http://schemas.microsoft.com/office/powerpoint/2010/main" val="2443723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0" y="0"/>
            <a:ext cx="11282289" cy="6569612"/>
          </a:xfrm>
          <a:prstGeom prst="rect">
            <a:avLst/>
          </a:prstGeom>
        </p:spPr>
      </p:pic>
      <p:pic>
        <p:nvPicPr>
          <p:cNvPr id="5" name="Imagen 4"/>
          <p:cNvPicPr>
            <a:picLocks noChangeAspect="1"/>
          </p:cNvPicPr>
          <p:nvPr/>
        </p:nvPicPr>
        <p:blipFill>
          <a:blip r:embed="rId3"/>
          <a:stretch>
            <a:fillRect/>
          </a:stretch>
        </p:blipFill>
        <p:spPr>
          <a:xfrm>
            <a:off x="5184378" y="6358085"/>
            <a:ext cx="6212362" cy="499915"/>
          </a:xfrm>
          <a:prstGeom prst="rect">
            <a:avLst/>
          </a:prstGeom>
        </p:spPr>
      </p:pic>
    </p:spTree>
    <p:extLst>
      <p:ext uri="{BB962C8B-B14F-4D97-AF65-F5344CB8AC3E}">
        <p14:creationId xmlns:p14="http://schemas.microsoft.com/office/powerpoint/2010/main" val="2258901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80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25083" y="2641146"/>
            <a:ext cx="9692640" cy="1325562"/>
          </a:xfrm>
        </p:spPr>
        <p:txBody>
          <a:bodyPr>
            <a:noAutofit/>
          </a:bodyPr>
          <a:lstStyle/>
          <a:p>
            <a:r>
              <a:rPr lang="es-ES_tradnl" sz="9600" b="1" spc="0" dirty="0" smtClean="0">
                <a:ln w="22225">
                  <a:solidFill>
                    <a:schemeClr val="accent2"/>
                  </a:solidFill>
                  <a:prstDash val="solid"/>
                </a:ln>
                <a:solidFill>
                  <a:schemeClr val="accent2">
                    <a:lumMod val="40000"/>
                    <a:lumOff val="60000"/>
                  </a:schemeClr>
                </a:solidFill>
                <a:effectLst>
                  <a:glow rad="228600">
                    <a:schemeClr val="accent2">
                      <a:satMod val="175000"/>
                      <a:alpha val="40000"/>
                    </a:schemeClr>
                  </a:glow>
                </a:effectLst>
                <a:latin typeface="Tw Cen MT" panose="020B0602020104020603" pitchFamily="34" charset="0"/>
                <a:cs typeface="Arial"/>
              </a:rPr>
              <a:t>DEFINICIÓN DEL PROBLEMA </a:t>
            </a:r>
            <a:endParaRPr lang="es-PE" sz="9600" b="1" spc="0" dirty="0">
              <a:ln w="22225">
                <a:solidFill>
                  <a:schemeClr val="accent2"/>
                </a:solidFill>
                <a:prstDash val="solid"/>
              </a:ln>
              <a:solidFill>
                <a:schemeClr val="accent2">
                  <a:lumMod val="40000"/>
                  <a:lumOff val="60000"/>
                </a:schemeClr>
              </a:solidFill>
              <a:effectLst>
                <a:glow rad="228600">
                  <a:schemeClr val="accent2">
                    <a:satMod val="175000"/>
                    <a:alpha val="40000"/>
                  </a:schemeClr>
                </a:glow>
              </a:effectLst>
              <a:latin typeface="Tw Cen MT" panose="020B0602020104020603" pitchFamily="34" charset="0"/>
            </a:endParaRPr>
          </a:p>
        </p:txBody>
      </p:sp>
      <p:sp>
        <p:nvSpPr>
          <p:cNvPr id="3" name="Marcador de contenido 2"/>
          <p:cNvSpPr>
            <a:spLocks noGrp="1"/>
          </p:cNvSpPr>
          <p:nvPr>
            <p:ph idx="1"/>
          </p:nvPr>
        </p:nvSpPr>
        <p:spPr>
          <a:xfrm>
            <a:off x="422032" y="4037428"/>
            <a:ext cx="8567224" cy="2844112"/>
          </a:xfrm>
        </p:spPr>
        <p:txBody>
          <a:bodyPr>
            <a:normAutofit/>
          </a:bodyPr>
          <a:lstStyle/>
          <a:p>
            <a:pPr marL="0" indent="0">
              <a:buNone/>
            </a:pPr>
            <a:r>
              <a:rPr lang="es-PE" sz="2400" dirty="0">
                <a:latin typeface="Tw Cen MT" panose="020B0602020104020603" pitchFamily="34" charset="0"/>
              </a:rPr>
              <a:t>Una de las principales causas de la falta de educación en los niños de extrema pobreza en el rango de edad de 5 a 16 años del distrito de Pucusana ya que cuenta con el 33%  de la pobreza en Lima Sur, esto se debe al gobierno y a las malas gestiones que ejercen las municipalidades, ya que, no les brindan las suficientes oportunidades para desarrollarse en la sociedad.</a:t>
            </a:r>
          </a:p>
          <a:p>
            <a:pPr marL="0" indent="0">
              <a:buNone/>
            </a:pPr>
            <a:endParaRPr lang="es-PE" dirty="0"/>
          </a:p>
        </p:txBody>
      </p:sp>
      <p:pic>
        <p:nvPicPr>
          <p:cNvPr id="4"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72668" b="30606"/>
          <a:stretch/>
        </p:blipFill>
        <p:spPr bwMode="auto">
          <a:xfrm>
            <a:off x="9293225" y="2350295"/>
            <a:ext cx="2898775" cy="337426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89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365760"/>
            <a:ext cx="10954512" cy="837613"/>
          </a:xfrm>
        </p:spPr>
        <p:txBody>
          <a:bodyPr>
            <a:normAutofit/>
          </a:bodyPr>
          <a:lstStyle/>
          <a:p>
            <a:r>
              <a:rPr lang="es-ES_tradnl" sz="5400" b="1" spc="0" dirty="0">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latin typeface="Tw Cen MT" panose="020B0602020104020603" pitchFamily="34" charset="0"/>
                <a:cs typeface="Arial"/>
              </a:rPr>
              <a:t>ECONOMIA DE PUCUSANA</a:t>
            </a:r>
            <a:endParaRPr lang="es-PE" sz="5400" b="1" spc="0" dirty="0">
              <a:ln w="22225">
                <a:solidFill>
                  <a:schemeClr val="accent2"/>
                </a:solidFill>
                <a:prstDash val="solid"/>
              </a:ln>
              <a:solidFill>
                <a:schemeClr val="accent2">
                  <a:lumMod val="40000"/>
                  <a:lumOff val="60000"/>
                </a:schemeClr>
              </a:solidFill>
              <a:effectLst>
                <a:reflection blurRad="6350" stA="60000" endA="900" endPos="60000" dist="29997" dir="5400000" sy="-100000" algn="bl" rotWithShape="0"/>
              </a:effectLst>
              <a:latin typeface="Tw Cen MT" panose="020B0602020104020603" pitchFamily="34" charset="0"/>
            </a:endParaRPr>
          </a:p>
        </p:txBody>
      </p:sp>
      <p:sp>
        <p:nvSpPr>
          <p:cNvPr id="3" name="Marcador de contenido 2"/>
          <p:cNvSpPr>
            <a:spLocks noGrp="1"/>
          </p:cNvSpPr>
          <p:nvPr>
            <p:ph idx="1"/>
          </p:nvPr>
        </p:nvSpPr>
        <p:spPr>
          <a:xfrm>
            <a:off x="126609" y="1416676"/>
            <a:ext cx="9664505" cy="4763461"/>
          </a:xfrm>
        </p:spPr>
        <p:txBody>
          <a:bodyPr/>
          <a:lstStyle/>
          <a:p>
            <a:pPr marL="0" indent="0">
              <a:buNone/>
            </a:pPr>
            <a:r>
              <a:rPr lang="es-ES_tradnl" sz="2400" dirty="0" smtClean="0">
                <a:solidFill>
                  <a:srgbClr val="000000"/>
                </a:solidFill>
                <a:latin typeface="Tw Cen MT" panose="020B0602020104020603" pitchFamily="34" charset="0"/>
              </a:rPr>
              <a:t>Su principal actividad económica es la pesca artesanal y el turismo </a:t>
            </a:r>
          </a:p>
          <a:p>
            <a:pPr marL="0" indent="0">
              <a:buNone/>
            </a:pPr>
            <a:endParaRPr lang="es-PE" dirty="0"/>
          </a:p>
        </p:txBody>
      </p:sp>
      <p:pic>
        <p:nvPicPr>
          <p:cNvPr id="4" name="Imagen 3"/>
          <p:cNvPicPr>
            <a:picLocks noChangeAspect="1"/>
          </p:cNvPicPr>
          <p:nvPr/>
        </p:nvPicPr>
        <p:blipFill rotWithShape="1">
          <a:blip r:embed="rId2"/>
          <a:srcRect l="5850" r="6413" b="13737"/>
          <a:stretch/>
        </p:blipFill>
        <p:spPr>
          <a:xfrm>
            <a:off x="1612891" y="1851133"/>
            <a:ext cx="8802155" cy="4542307"/>
          </a:xfrm>
          <a:prstGeom prst="rect">
            <a:avLst/>
          </a:prstGeom>
        </p:spPr>
      </p:pic>
      <p:sp>
        <p:nvSpPr>
          <p:cNvPr id="6" name="Rectángulo 5"/>
          <p:cNvSpPr/>
          <p:nvPr/>
        </p:nvSpPr>
        <p:spPr>
          <a:xfrm>
            <a:off x="126609" y="6458565"/>
            <a:ext cx="8553752" cy="369332"/>
          </a:xfrm>
          <a:prstGeom prst="rect">
            <a:avLst/>
          </a:prstGeom>
        </p:spPr>
        <p:txBody>
          <a:bodyPr wrap="square">
            <a:spAutoFit/>
          </a:bodyPr>
          <a:lstStyle/>
          <a:p>
            <a:r>
              <a:rPr lang="es-ES_tradnl" u="sng" dirty="0">
                <a:solidFill>
                  <a:srgbClr val="7EBEEA"/>
                </a:solidFill>
                <a:hlinkClick r:id="rId3"/>
              </a:rPr>
              <a:t>http:// </a:t>
            </a:r>
            <a:r>
              <a:rPr lang="es-PE" u="sng" dirty="0" smtClean="0">
                <a:solidFill>
                  <a:srgbClr val="7EBEEA"/>
                </a:solidFill>
              </a:rPr>
              <a:t>www.munipucusana.gob.pe/gerencia-de-desarrollo-economico-social</a:t>
            </a:r>
            <a:endParaRPr lang="es-PE" u="sng" dirty="0">
              <a:solidFill>
                <a:srgbClr val="7EBEEA"/>
              </a:solidFill>
            </a:endParaRPr>
          </a:p>
        </p:txBody>
      </p:sp>
    </p:spTree>
    <p:extLst>
      <p:ext uri="{BB962C8B-B14F-4D97-AF65-F5344CB8AC3E}">
        <p14:creationId xmlns:p14="http://schemas.microsoft.com/office/powerpoint/2010/main" val="1376621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56755" y="164054"/>
            <a:ext cx="9692640" cy="871369"/>
          </a:xfrm>
        </p:spPr>
        <p:txBody>
          <a:bodyPr/>
          <a:lstStyle/>
          <a:p>
            <a:r>
              <a:rPr lang="es-ES_tradnl" sz="54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cs typeface="Arial"/>
              </a:rPr>
              <a:t>EDUCACION EN LIMA</a:t>
            </a:r>
            <a:endParaRPr lang="es-PE"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
        <p:nvSpPr>
          <p:cNvPr id="3" name="Marcador de contenido 2"/>
          <p:cNvSpPr>
            <a:spLocks noGrp="1"/>
          </p:cNvSpPr>
          <p:nvPr>
            <p:ph idx="1"/>
          </p:nvPr>
        </p:nvSpPr>
        <p:spPr>
          <a:xfrm>
            <a:off x="226450" y="6423872"/>
            <a:ext cx="8595360" cy="397902"/>
          </a:xfrm>
        </p:spPr>
        <p:txBody>
          <a:bodyPr/>
          <a:lstStyle/>
          <a:p>
            <a:pPr marL="0" indent="0">
              <a:buNone/>
            </a:pPr>
            <a:r>
              <a:rPr lang="es-ES_tradnl" dirty="0">
                <a:solidFill>
                  <a:srgbClr val="000000"/>
                </a:solidFill>
                <a:hlinkClick r:id="rId2"/>
              </a:rPr>
              <a:t>http://observatoriourbano.org.pe/project/educacion-en-lima-metropolitana/</a:t>
            </a:r>
            <a:endParaRPr lang="es-ES_tradnl" dirty="0">
              <a:solidFill>
                <a:srgbClr val="000000"/>
              </a:solidFill>
            </a:endParaRPr>
          </a:p>
          <a:p>
            <a:pPr marL="0" indent="0">
              <a:buNone/>
            </a:pPr>
            <a:endParaRPr lang="es-PE" dirty="0"/>
          </a:p>
        </p:txBody>
      </p:sp>
      <p:pic>
        <p:nvPicPr>
          <p:cNvPr id="5" name="Imagen 4"/>
          <p:cNvPicPr>
            <a:picLocks noChangeAspect="1"/>
          </p:cNvPicPr>
          <p:nvPr/>
        </p:nvPicPr>
        <p:blipFill rotWithShape="1">
          <a:blip r:embed="rId3"/>
          <a:srcRect l="27435" t="10845" r="28607" b="7905"/>
          <a:stretch/>
        </p:blipFill>
        <p:spPr>
          <a:xfrm>
            <a:off x="2747007" y="1240607"/>
            <a:ext cx="5719337" cy="5139532"/>
          </a:xfrm>
          <a:prstGeom prst="rect">
            <a:avLst/>
          </a:prstGeom>
        </p:spPr>
      </p:pic>
    </p:spTree>
    <p:extLst>
      <p:ext uri="{BB962C8B-B14F-4D97-AF65-F5344CB8AC3E}">
        <p14:creationId xmlns:p14="http://schemas.microsoft.com/office/powerpoint/2010/main" val="577633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64592" y="363071"/>
            <a:ext cx="9692640" cy="682792"/>
          </a:xfrm>
        </p:spPr>
        <p:txBody>
          <a:bodyPr>
            <a:normAutofit fontScale="90000"/>
          </a:bodyPr>
          <a:lstStyle/>
          <a:p>
            <a:r>
              <a:rPr lang="es-ES_tradnl" sz="54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cs typeface="Arial"/>
              </a:rPr>
              <a:t>POBREZA MONETARIA EN LIMA</a:t>
            </a:r>
            <a:endParaRPr lang="es-PE"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
        <p:nvSpPr>
          <p:cNvPr id="3" name="Marcador de contenido 2"/>
          <p:cNvSpPr>
            <a:spLocks noGrp="1"/>
          </p:cNvSpPr>
          <p:nvPr>
            <p:ph idx="1"/>
          </p:nvPr>
        </p:nvSpPr>
        <p:spPr>
          <a:xfrm>
            <a:off x="164592" y="6438546"/>
            <a:ext cx="9620776" cy="441876"/>
          </a:xfrm>
        </p:spPr>
        <p:txBody>
          <a:bodyPr/>
          <a:lstStyle/>
          <a:p>
            <a:pPr marL="0" indent="0">
              <a:buNone/>
            </a:pPr>
            <a:r>
              <a:rPr lang="es-ES_tradnl" dirty="0">
                <a:solidFill>
                  <a:srgbClr val="000000"/>
                </a:solidFill>
                <a:hlinkClick r:id="rId2"/>
              </a:rPr>
              <a:t>http://observatoriourbano.org.pe/project/pobreza-monetaria-en-lima-metropolitana/</a:t>
            </a:r>
            <a:endParaRPr lang="es-ES_tradnl" dirty="0">
              <a:solidFill>
                <a:srgbClr val="000000"/>
              </a:solidFill>
            </a:endParaRPr>
          </a:p>
          <a:p>
            <a:endParaRPr lang="es-PE" dirty="0"/>
          </a:p>
        </p:txBody>
      </p:sp>
      <p:pic>
        <p:nvPicPr>
          <p:cNvPr id="4" name="Imagen 3"/>
          <p:cNvPicPr>
            <a:picLocks noChangeAspect="1"/>
          </p:cNvPicPr>
          <p:nvPr/>
        </p:nvPicPr>
        <p:blipFill rotWithShape="1">
          <a:blip r:embed="rId3"/>
          <a:srcRect t="3572" r="53733"/>
          <a:stretch/>
        </p:blipFill>
        <p:spPr>
          <a:xfrm>
            <a:off x="3410995" y="1403797"/>
            <a:ext cx="4475988" cy="5034749"/>
          </a:xfrm>
          <a:prstGeom prst="rect">
            <a:avLst/>
          </a:prstGeom>
        </p:spPr>
      </p:pic>
    </p:spTree>
    <p:extLst>
      <p:ext uri="{BB962C8B-B14F-4D97-AF65-F5344CB8AC3E}">
        <p14:creationId xmlns:p14="http://schemas.microsoft.com/office/powerpoint/2010/main" val="211750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54547" y="386895"/>
            <a:ext cx="10954512" cy="764043"/>
          </a:xfrm>
        </p:spPr>
        <p:txBody>
          <a:bodyPr>
            <a:normAutofit/>
          </a:bodyPr>
          <a:lstStyle/>
          <a:p>
            <a:r>
              <a:rPr lang="es-PE"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SECTOR DE BAJOS INGRESOS EN PUCUSANA</a:t>
            </a:r>
          </a:p>
        </p:txBody>
      </p:sp>
      <p:pic>
        <p:nvPicPr>
          <p:cNvPr id="4" name="Marcador de contenido 3"/>
          <p:cNvPicPr>
            <a:picLocks noGrp="1" noChangeAspect="1"/>
          </p:cNvPicPr>
          <p:nvPr>
            <p:ph idx="1"/>
          </p:nvPr>
        </p:nvPicPr>
        <p:blipFill>
          <a:blip r:embed="rId2"/>
          <a:stretch>
            <a:fillRect/>
          </a:stretch>
        </p:blipFill>
        <p:spPr>
          <a:xfrm>
            <a:off x="1762058" y="1487394"/>
            <a:ext cx="7739489" cy="4565676"/>
          </a:xfrm>
          <a:prstGeom prst="rect">
            <a:avLst/>
          </a:prstGeom>
        </p:spPr>
      </p:pic>
      <p:pic>
        <p:nvPicPr>
          <p:cNvPr id="5" name="Imagen 4"/>
          <p:cNvPicPr>
            <a:picLocks noChangeAspect="1"/>
          </p:cNvPicPr>
          <p:nvPr/>
        </p:nvPicPr>
        <p:blipFill>
          <a:blip r:embed="rId3"/>
          <a:stretch>
            <a:fillRect/>
          </a:stretch>
        </p:blipFill>
        <p:spPr>
          <a:xfrm>
            <a:off x="0" y="6313858"/>
            <a:ext cx="5261304" cy="682811"/>
          </a:xfrm>
          <a:prstGeom prst="rect">
            <a:avLst/>
          </a:prstGeom>
        </p:spPr>
      </p:pic>
    </p:spTree>
    <p:extLst>
      <p:ext uri="{BB962C8B-B14F-4D97-AF65-F5344CB8AC3E}">
        <p14:creationId xmlns:p14="http://schemas.microsoft.com/office/powerpoint/2010/main" val="13436711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Rectángulo 3"/>
          <p:cNvSpPr/>
          <p:nvPr/>
        </p:nvSpPr>
        <p:spPr>
          <a:xfrm>
            <a:off x="5546533" y="4071221"/>
            <a:ext cx="5876930" cy="2215991"/>
          </a:xfrm>
          <a:prstGeom prst="rect">
            <a:avLst/>
          </a:prstGeom>
        </p:spPr>
        <p:txBody>
          <a:bodyPr wrap="none">
            <a:spAutoFit/>
          </a:bodyPr>
          <a:lstStyle/>
          <a:p>
            <a:r>
              <a:rPr lang="es-PE" sz="13800" b="1" dirty="0">
                <a:ln w="22225">
                  <a:solidFill>
                    <a:srgbClr val="92A9B9"/>
                  </a:solidFill>
                  <a:prstDash val="solid"/>
                </a:ln>
                <a:solidFill>
                  <a:srgbClr val="92A9B9">
                    <a:lumMod val="40000"/>
                    <a:lumOff val="60000"/>
                  </a:srgbClr>
                </a:solidFill>
                <a:effectLst>
                  <a:outerShdw blurRad="38100" dist="38100" dir="2700000" algn="tl">
                    <a:srgbClr val="000000">
                      <a:alpha val="43137"/>
                    </a:srgbClr>
                  </a:outerShdw>
                  <a:reflection blurRad="6350" stA="60000" endA="900" endPos="58000" dir="5400000" sy="-100000" algn="bl" rotWithShape="0"/>
                </a:effectLst>
                <a:latin typeface="Tw Cen MT" panose="020B0602020104020603" pitchFamily="34" charset="0"/>
                <a:ea typeface="+mj-ea"/>
                <a:cs typeface="+mj-cs"/>
              </a:rPr>
              <a:t>MISION</a:t>
            </a:r>
            <a:endParaRPr lang="es-PE" sz="6000" dirty="0">
              <a:effectLst>
                <a:outerShdw blurRad="38100" dist="38100" dir="2700000" algn="tl">
                  <a:srgbClr val="000000">
                    <a:alpha val="43137"/>
                  </a:srgbClr>
                </a:outerShdw>
                <a:reflection blurRad="6350" stA="60000" endA="900" endPos="58000" dir="5400000" sy="-100000" algn="bl" rotWithShape="0"/>
              </a:effectLst>
            </a:endParaRPr>
          </a:p>
        </p:txBody>
      </p:sp>
    </p:spTree>
    <p:extLst>
      <p:ext uri="{BB962C8B-B14F-4D97-AF65-F5344CB8AC3E}">
        <p14:creationId xmlns:p14="http://schemas.microsoft.com/office/powerpoint/2010/main" val="180082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0" y="2771775"/>
            <a:ext cx="5622925" cy="3482975"/>
          </a:xfrm>
        </p:spPr>
        <p:txBody>
          <a:bodyPr>
            <a:noAutofit/>
          </a:bodyPr>
          <a:lstStyle/>
          <a:p>
            <a:pPr algn="l"/>
            <a:r>
              <a:rPr lang="es-PE" sz="2800" dirty="0">
                <a:latin typeface="Arial" panose="020B0604020202020204" pitchFamily="34" charset="0"/>
                <a:cs typeface="Arial" panose="020B0604020202020204" pitchFamily="34" charset="0"/>
              </a:rPr>
              <a:t/>
            </a:r>
            <a:br>
              <a:rPr lang="es-PE" sz="2800" dirty="0">
                <a:latin typeface="Arial" panose="020B0604020202020204" pitchFamily="34" charset="0"/>
                <a:cs typeface="Arial" panose="020B0604020202020204" pitchFamily="34" charset="0"/>
              </a:rPr>
            </a:br>
            <a:endParaRPr lang="es-PE" sz="2800" dirty="0"/>
          </a:p>
        </p:txBody>
      </p:sp>
      <p:sp>
        <p:nvSpPr>
          <p:cNvPr id="4" name="CuadroTexto 3"/>
          <p:cNvSpPr txBox="1"/>
          <p:nvPr/>
        </p:nvSpPr>
        <p:spPr>
          <a:xfrm>
            <a:off x="2251226" y="1843859"/>
            <a:ext cx="5383369" cy="707886"/>
          </a:xfrm>
          <a:prstGeom prst="rect">
            <a:avLst/>
          </a:prstGeom>
          <a:noFill/>
        </p:spPr>
        <p:txBody>
          <a:bodyPr wrap="square" rtlCol="0">
            <a:spAutoFit/>
          </a:bodyPr>
          <a:lstStyle/>
          <a:p>
            <a:endParaRPr lang="es-PE" sz="4000" dirty="0"/>
          </a:p>
        </p:txBody>
      </p:sp>
      <p:sp>
        <p:nvSpPr>
          <p:cNvPr id="3" name="Rectángulo 2"/>
          <p:cNvSpPr/>
          <p:nvPr/>
        </p:nvSpPr>
        <p:spPr>
          <a:xfrm>
            <a:off x="1008185" y="4272677"/>
            <a:ext cx="6096000" cy="2585323"/>
          </a:xfrm>
          <a:prstGeom prst="rect">
            <a:avLst/>
          </a:prstGeom>
        </p:spPr>
        <p:txBody>
          <a:bodyPr>
            <a:spAutoFit/>
          </a:bodyPr>
          <a:lstStyle/>
          <a:p>
            <a:r>
              <a:rPr lang="es-PE" dirty="0" smtClean="0"/>
              <a:t>INTEGRANTES:</a:t>
            </a:r>
            <a:r>
              <a:rPr lang="es-PE" dirty="0"/>
              <a:t/>
            </a:r>
            <a:br>
              <a:rPr lang="es-PE" dirty="0"/>
            </a:br>
            <a:r>
              <a:rPr lang="es-PE" dirty="0" smtClean="0"/>
              <a:t/>
            </a:r>
            <a:br>
              <a:rPr lang="es-PE" dirty="0" smtClean="0"/>
            </a:br>
            <a:r>
              <a:rPr lang="es-PE" dirty="0" smtClean="0"/>
              <a:t>Edwin Muñoz</a:t>
            </a:r>
            <a:br>
              <a:rPr lang="es-PE" dirty="0" smtClean="0"/>
            </a:br>
            <a:r>
              <a:rPr lang="es-PE" dirty="0" smtClean="0"/>
              <a:t>Luis Ariza </a:t>
            </a:r>
            <a:br>
              <a:rPr lang="es-PE" dirty="0" smtClean="0"/>
            </a:br>
            <a:r>
              <a:rPr lang="es-PE" dirty="0" smtClean="0"/>
              <a:t>Dulce </a:t>
            </a:r>
            <a:r>
              <a:rPr lang="es-PE" dirty="0"/>
              <a:t>T</a:t>
            </a:r>
            <a:r>
              <a:rPr lang="es-PE" dirty="0" smtClean="0"/>
              <a:t>orres</a:t>
            </a:r>
            <a:br>
              <a:rPr lang="es-PE" dirty="0" smtClean="0"/>
            </a:br>
            <a:r>
              <a:rPr lang="es-PE" dirty="0" err="1"/>
              <a:t>M</a:t>
            </a:r>
            <a:r>
              <a:rPr lang="es-PE" dirty="0" err="1" smtClean="0"/>
              <a:t>itzi</a:t>
            </a:r>
            <a:r>
              <a:rPr lang="es-PE" dirty="0" smtClean="0"/>
              <a:t> Meza </a:t>
            </a:r>
            <a:br>
              <a:rPr lang="es-PE" dirty="0" smtClean="0"/>
            </a:br>
            <a:r>
              <a:rPr lang="es-PE" dirty="0" smtClean="0"/>
              <a:t>Melissa Cuaresma</a:t>
            </a:r>
            <a:br>
              <a:rPr lang="es-PE" dirty="0" smtClean="0"/>
            </a:br>
            <a:r>
              <a:rPr lang="es-PE" dirty="0" smtClean="0"/>
              <a:t>Luisa </a:t>
            </a:r>
            <a:r>
              <a:rPr lang="es-PE" dirty="0" smtClean="0"/>
              <a:t>Soto</a:t>
            </a:r>
            <a:r>
              <a:rPr lang="es-PE" dirty="0"/>
              <a:t/>
            </a:r>
            <a:br>
              <a:rPr lang="es-PE" dirty="0"/>
            </a:br>
            <a:endParaRPr lang="es-PE" dirty="0"/>
          </a:p>
        </p:txBody>
      </p:sp>
    </p:spTree>
    <p:extLst>
      <p:ext uri="{BB962C8B-B14F-4D97-AF65-F5344CB8AC3E}">
        <p14:creationId xmlns:p14="http://schemas.microsoft.com/office/powerpoint/2010/main" val="2011862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876537" y="1717063"/>
            <a:ext cx="5268634" cy="3515705"/>
          </a:xfrm>
          <a:prstGeom prst="rect">
            <a:avLst/>
          </a:prstGeom>
          <a:ln>
            <a:noFill/>
          </a:ln>
          <a:effectLst>
            <a:softEdge rad="112500"/>
          </a:effectLst>
        </p:spPr>
      </p:pic>
      <p:sp>
        <p:nvSpPr>
          <p:cNvPr id="2" name="Rectángulo redondeado 1"/>
          <p:cNvSpPr/>
          <p:nvPr/>
        </p:nvSpPr>
        <p:spPr>
          <a:xfrm>
            <a:off x="296214" y="2266682"/>
            <a:ext cx="4481848" cy="1970468"/>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6F6F74"/>
              </a:buClr>
            </a:pPr>
            <a:r>
              <a:rPr lang="es-PE" dirty="0">
                <a:solidFill>
                  <a:schemeClr val="tx1"/>
                </a:solidFill>
                <a:latin typeface="Tw Cen MT" panose="020B0602020104020603" pitchFamily="34" charset="0"/>
              </a:rPr>
              <a:t>Somos una fundación dedicada a apoyar el desarrollo integral de los niños vulnerables a los problemas de la sociedad y apoyando así a forjar su propio futuro</a:t>
            </a:r>
            <a:endParaRPr lang="es-PE"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3887430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819804" y="4965895"/>
            <a:ext cx="6194005" cy="1325562"/>
          </a:xfrm>
        </p:spPr>
        <p:txBody>
          <a:bodyPr>
            <a:normAutofit fontScale="90000"/>
          </a:bodyPr>
          <a:lstStyle/>
          <a:p>
            <a:r>
              <a:rPr lang="es-PE" sz="153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VISION</a:t>
            </a:r>
            <a:endParaRPr lang="es-PE"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652924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Marcador de contenido 3"/>
          <p:cNvPicPr>
            <a:picLocks noChangeAspect="1"/>
          </p:cNvPicPr>
          <p:nvPr/>
        </p:nvPicPr>
        <p:blipFill>
          <a:blip r:embed="rId2"/>
          <a:stretch>
            <a:fillRect/>
          </a:stretch>
        </p:blipFill>
        <p:spPr>
          <a:xfrm>
            <a:off x="1238907" y="2554155"/>
            <a:ext cx="3857625" cy="2744214"/>
          </a:xfrm>
          <a:prstGeom prst="rect">
            <a:avLst/>
          </a:prstGeom>
          <a:ln>
            <a:noFill/>
          </a:ln>
          <a:effectLst>
            <a:softEdge rad="112500"/>
          </a:effectLst>
        </p:spPr>
      </p:pic>
      <p:sp>
        <p:nvSpPr>
          <p:cNvPr id="2" name="Rectángulo redondeado 1"/>
          <p:cNvSpPr/>
          <p:nvPr/>
        </p:nvSpPr>
        <p:spPr>
          <a:xfrm>
            <a:off x="5215943" y="2760724"/>
            <a:ext cx="5692462" cy="1609859"/>
          </a:xfrm>
          <a:prstGeom prst="roundRect">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dirty="0">
                <a:solidFill>
                  <a:schemeClr val="tx1"/>
                </a:solidFill>
                <a:latin typeface="Tw Cen MT" panose="020B0602020104020603" pitchFamily="34" charset="0"/>
              </a:rPr>
              <a:t>Ser elegidos como una fundación ejemplar en el desarrollo del aprendizaje y actuando de manera ética, responsable y satisfactoria</a:t>
            </a:r>
            <a:endParaRPr lang="es-PE" dirty="0">
              <a:solidFill>
                <a:schemeClr val="tx1"/>
              </a:solidFill>
              <a:latin typeface="Tw Cen MT" panose="020B0602020104020603" pitchFamily="34" charset="0"/>
            </a:endParaRPr>
          </a:p>
        </p:txBody>
      </p:sp>
    </p:spTree>
    <p:extLst>
      <p:ext uri="{BB962C8B-B14F-4D97-AF65-F5344CB8AC3E}">
        <p14:creationId xmlns:p14="http://schemas.microsoft.com/office/powerpoint/2010/main" val="1801636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5" name="Rectángulo 4"/>
          <p:cNvSpPr/>
          <p:nvPr/>
        </p:nvSpPr>
        <p:spPr>
          <a:xfrm>
            <a:off x="4142228" y="4107437"/>
            <a:ext cx="7155805" cy="2215991"/>
          </a:xfrm>
          <a:prstGeom prst="rect">
            <a:avLst/>
          </a:prstGeom>
        </p:spPr>
        <p:txBody>
          <a:bodyPr wrap="none">
            <a:spAutoFit/>
          </a:bodyPr>
          <a:lstStyle/>
          <a:p>
            <a:r>
              <a:rPr lang="es-PE" sz="13800" b="1" dirty="0">
                <a:ln w="22225">
                  <a:solidFill>
                    <a:srgbClr val="92A9B9"/>
                  </a:solidFill>
                  <a:prstDash val="solid"/>
                </a:ln>
                <a:solidFill>
                  <a:srgbClr val="92A9B9">
                    <a:lumMod val="40000"/>
                    <a:lumOff val="60000"/>
                  </a:srgbClr>
                </a:solidFill>
                <a:effectLst>
                  <a:outerShdw blurRad="75057" dist="38100" dir="5400000" sy="-20000" rotWithShape="0">
                    <a:prstClr val="black">
                      <a:alpha val="25000"/>
                    </a:prstClr>
                  </a:outerShdw>
                  <a:reflection blurRad="6350" stA="60000" endA="900" endPos="58000" dir="5400000" sy="-100000" algn="bl" rotWithShape="0"/>
                </a:effectLst>
                <a:latin typeface="Tw Cen MT" panose="020B0602020104020603" pitchFamily="34" charset="0"/>
                <a:ea typeface="+mj-ea"/>
                <a:cs typeface="+mj-cs"/>
              </a:rPr>
              <a:t>VALORES</a:t>
            </a:r>
            <a:endParaRPr lang="es-PE" sz="1200" dirty="0">
              <a:effectLst>
                <a:outerShdw blurRad="75057" dist="38100" dir="5400000" sy="-20000" rotWithShape="0">
                  <a:prstClr val="black">
                    <a:alpha val="25000"/>
                  </a:prstClr>
                </a:outerShdw>
                <a:reflection blurRad="6350" stA="60000" endA="900" endPos="58000" dir="5400000" sy="-100000" algn="bl" rotWithShape="0"/>
              </a:effectLst>
            </a:endParaRPr>
          </a:p>
        </p:txBody>
      </p:sp>
    </p:spTree>
    <p:extLst>
      <p:ext uri="{BB962C8B-B14F-4D97-AF65-F5344CB8AC3E}">
        <p14:creationId xmlns:p14="http://schemas.microsoft.com/office/powerpoint/2010/main" val="2384922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11866" y="914400"/>
            <a:ext cx="10470782" cy="4351337"/>
          </a:xfrm>
        </p:spPr>
        <p:txBody>
          <a:bodyPr>
            <a:noAutofit/>
          </a:bodyPr>
          <a:lstStyle/>
          <a:p>
            <a:endParaRPr lang="es-PE" sz="2400" dirty="0" smtClean="0">
              <a:latin typeface="Tw Cen MT" panose="020B0602020104020603" pitchFamily="34" charset="0"/>
            </a:endParaRPr>
          </a:p>
          <a:p>
            <a:endParaRPr lang="es-PE" sz="2400" dirty="0">
              <a:latin typeface="Tw Cen MT" panose="020B0602020104020603" pitchFamily="34" charset="0"/>
            </a:endParaRPr>
          </a:p>
          <a:p>
            <a:endParaRPr lang="es-PE" sz="2400" dirty="0" smtClean="0">
              <a:latin typeface="Tw Cen MT" panose="020B0602020104020603" pitchFamily="34" charset="0"/>
            </a:endParaRPr>
          </a:p>
          <a:p>
            <a:endParaRPr lang="es-PE" sz="2400" dirty="0">
              <a:latin typeface="Tw Cen MT" panose="020B0602020104020603" pitchFamily="34" charset="0"/>
            </a:endParaRPr>
          </a:p>
          <a:p>
            <a:endParaRPr lang="es-PE" sz="2400" dirty="0" smtClean="0">
              <a:latin typeface="Tw Cen MT" panose="020B0602020104020603" pitchFamily="34" charset="0"/>
            </a:endParaRPr>
          </a:p>
          <a:p>
            <a:endParaRPr lang="es-PE" sz="2400" dirty="0">
              <a:latin typeface="Tw Cen MT" panose="020B0602020104020603" pitchFamily="34" charset="0"/>
            </a:endParaRPr>
          </a:p>
          <a:p>
            <a:pPr marL="0" indent="0">
              <a:buNone/>
            </a:pPr>
            <a:endParaRPr lang="es-PE" sz="2400" dirty="0">
              <a:latin typeface="Tw Cen MT" panose="020B0602020104020603" pitchFamily="34" charset="0"/>
            </a:endParaRPr>
          </a:p>
        </p:txBody>
      </p:sp>
      <p:sp>
        <p:nvSpPr>
          <p:cNvPr id="4" name="Rectángulo redondeado 3"/>
          <p:cNvSpPr/>
          <p:nvPr/>
        </p:nvSpPr>
        <p:spPr>
          <a:xfrm>
            <a:off x="267623" y="390231"/>
            <a:ext cx="10148552" cy="1571222"/>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s-PE" dirty="0">
                <a:latin typeface="Tw Cen MT" panose="020B0602020104020603" pitchFamily="34" charset="0"/>
              </a:rPr>
              <a:t>Convicción: Creemos firmemente que los primeros años de vida son cruciales para el desarrollo de los niños. Es un período de grandes oportunidades ya que las intervenciones realizadas en esta etapa generan grandes frutos. Por lo anterior, intervenir en primera infancia entrega bases más sólidas, mejora oportunidades y permite disminuir brechas, lo que globalmente, contribuye a aumentar capital social de nuestro país.</a:t>
            </a:r>
          </a:p>
        </p:txBody>
      </p:sp>
      <p:sp>
        <p:nvSpPr>
          <p:cNvPr id="5" name="Rectángulo redondeado 4"/>
          <p:cNvSpPr/>
          <p:nvPr/>
        </p:nvSpPr>
        <p:spPr>
          <a:xfrm>
            <a:off x="1432131" y="2607329"/>
            <a:ext cx="9697791" cy="159698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s-PE" dirty="0">
                <a:latin typeface="Tw Cen MT" panose="020B0602020104020603" pitchFamily="34" charset="0"/>
              </a:rPr>
              <a:t>Excelencia: Nos esforzamos por hacer un trabajo de calidad, serio y responsable, lo que es especialmente relevante en contexto de infancia y vulnerabilidad. Consideramos que los nuevos desafíos son oportunidades para innovar y mejorar nuestra práctica.</a:t>
            </a:r>
          </a:p>
        </p:txBody>
      </p:sp>
      <p:sp>
        <p:nvSpPr>
          <p:cNvPr id="6" name="Rectángulo redondeado 5"/>
          <p:cNvSpPr/>
          <p:nvPr/>
        </p:nvSpPr>
        <p:spPr>
          <a:xfrm>
            <a:off x="267623" y="4850185"/>
            <a:ext cx="9543245" cy="1468191"/>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p>
            <a:r>
              <a:rPr lang="es-PE" dirty="0">
                <a:latin typeface="Tw Cen MT" panose="020B0602020104020603" pitchFamily="34" charset="0"/>
              </a:rPr>
              <a:t>Vínculo: Promovemos un vínculo sano, seguro y afectivo que genera actitudes, emociones y experiencias positivas en todos los aspectos de la vida, teniendo efectos duraderos.</a:t>
            </a:r>
          </a:p>
        </p:txBody>
      </p:sp>
    </p:spTree>
    <p:extLst>
      <p:ext uri="{BB962C8B-B14F-4D97-AF65-F5344CB8AC3E}">
        <p14:creationId xmlns:p14="http://schemas.microsoft.com/office/powerpoint/2010/main" val="2591833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865589" y="5050301"/>
            <a:ext cx="9692640" cy="1325562"/>
          </a:xfrm>
        </p:spPr>
        <p:txBody>
          <a:bodyPr>
            <a:noAutofit/>
          </a:bodyPr>
          <a:lstStyle/>
          <a:p>
            <a:r>
              <a:rPr lang="es-PE" sz="138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OBJETIVOS</a:t>
            </a:r>
            <a:endParaRPr lang="es-PE" sz="13800" dirty="0">
              <a:effectLst>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633241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904718" y="2699121"/>
            <a:ext cx="4761389" cy="3212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ángulo redondeado 1"/>
          <p:cNvSpPr/>
          <p:nvPr/>
        </p:nvSpPr>
        <p:spPr>
          <a:xfrm>
            <a:off x="412123" y="811367"/>
            <a:ext cx="8641724" cy="1584103"/>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dirty="0">
                <a:solidFill>
                  <a:schemeClr val="tx1"/>
                </a:solidFill>
                <a:latin typeface="Tw Cen MT" panose="020B0602020104020603" pitchFamily="34" charset="0"/>
              </a:rPr>
              <a:t>Brindarles habilidades técnicas y así mejorar el desarrollo sostenible, calidad de vida y educación de los niños con bajos recursos, así creando oportunidades de mejora para la sociedad</a:t>
            </a:r>
          </a:p>
        </p:txBody>
      </p:sp>
    </p:spTree>
    <p:extLst>
      <p:ext uri="{BB962C8B-B14F-4D97-AF65-F5344CB8AC3E}">
        <p14:creationId xmlns:p14="http://schemas.microsoft.com/office/powerpoint/2010/main" val="1881967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001491" y="4417256"/>
            <a:ext cx="4745033" cy="1899138"/>
          </a:xfrm>
        </p:spPr>
        <p:txBody>
          <a:bodyPr>
            <a:noAutofit/>
          </a:bodyPr>
          <a:lstStyle/>
          <a:p>
            <a:r>
              <a:rPr lang="es-PE" sz="138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META</a:t>
            </a:r>
            <a:endParaRPr lang="es-PE" sz="13800" dirty="0">
              <a:effectLst>
                <a:reflection blurRad="6350" stA="60000" endA="900" endPos="58000" dir="5400000" sy="-100000" algn="bl" rotWithShape="0"/>
              </a:effectLst>
              <a:latin typeface="Tw Cen MT" panose="020B0602020104020603" pitchFamily="34" charset="0"/>
            </a:endParaRPr>
          </a:p>
        </p:txBody>
      </p:sp>
      <p:sp>
        <p:nvSpPr>
          <p:cNvPr id="3" name="Marcador de contenido 2"/>
          <p:cNvSpPr>
            <a:spLocks noGrp="1"/>
          </p:cNvSpPr>
          <p:nvPr>
            <p:ph idx="1"/>
          </p:nvPr>
        </p:nvSpPr>
        <p:spPr/>
        <p:txBody>
          <a:bodyPr/>
          <a:lstStyle/>
          <a:p>
            <a:pPr marL="0" indent="0">
              <a:buNone/>
            </a:pPr>
            <a:endParaRPr lang="es-PE" dirty="0"/>
          </a:p>
          <a:p>
            <a:endParaRPr lang="es-PE" dirty="0"/>
          </a:p>
        </p:txBody>
      </p:sp>
    </p:spTree>
    <p:extLst>
      <p:ext uri="{BB962C8B-B14F-4D97-AF65-F5344CB8AC3E}">
        <p14:creationId xmlns:p14="http://schemas.microsoft.com/office/powerpoint/2010/main" val="629418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2052"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630" y="1828800"/>
            <a:ext cx="4347198" cy="2886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Rectángulo redondeado 1"/>
          <p:cNvSpPr/>
          <p:nvPr/>
        </p:nvSpPr>
        <p:spPr>
          <a:xfrm>
            <a:off x="425003" y="2344790"/>
            <a:ext cx="5808372" cy="1854558"/>
          </a:xfrm>
          <a:prstGeom prst="round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6F6F74"/>
              </a:buClr>
            </a:pPr>
            <a:r>
              <a:rPr lang="es-PE" dirty="0">
                <a:solidFill>
                  <a:schemeClr val="tx1"/>
                </a:solidFill>
                <a:latin typeface="Tw Cen MT" panose="020B0602020104020603" pitchFamily="34" charset="0"/>
              </a:rPr>
              <a:t>Reducir a la mitad el porcentaje de niños sin educación.</a:t>
            </a:r>
          </a:p>
          <a:p>
            <a:pPr lvl="0">
              <a:buClr>
                <a:srgbClr val="6F6F74"/>
              </a:buClr>
            </a:pPr>
            <a:r>
              <a:rPr lang="es-PE" dirty="0">
                <a:solidFill>
                  <a:schemeClr val="tx1"/>
                </a:solidFill>
                <a:latin typeface="Tw Cen MT" panose="020B0602020104020603" pitchFamily="34" charset="0"/>
              </a:rPr>
              <a:t>Llegar al alcance de todos los niños sin educación en un corto plazo.</a:t>
            </a:r>
          </a:p>
        </p:txBody>
      </p:sp>
    </p:spTree>
    <p:extLst>
      <p:ext uri="{BB962C8B-B14F-4D97-AF65-F5344CB8AC3E}">
        <p14:creationId xmlns:p14="http://schemas.microsoft.com/office/powerpoint/2010/main" val="1408499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139483" y="4962696"/>
            <a:ext cx="10490278" cy="1325562"/>
          </a:xfrm>
          <a:noFill/>
        </p:spPr>
        <p:txBody>
          <a:bodyPr>
            <a:noAutofit/>
          </a:bodyPr>
          <a:lstStyle/>
          <a:p>
            <a:r>
              <a:rPr lang="es-PE" sz="13800" b="1" spc="0" dirty="0" smtClean="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rPr>
              <a:t>ESTRATEGIAS</a:t>
            </a:r>
            <a:endParaRPr lang="es-PE" sz="13800" dirty="0">
              <a:effectLst>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2006142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7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535624" y="4881489"/>
            <a:ext cx="10656376" cy="1421475"/>
          </a:xfrm>
        </p:spPr>
        <p:txBody>
          <a:bodyPr>
            <a:noAutofit/>
          </a:bodyPr>
          <a:lstStyle/>
          <a:p>
            <a:r>
              <a:rPr lang="es-PE" sz="9600" b="1" spc="0" dirty="0" smtClean="0">
                <a:ln w="6600">
                  <a:solidFill>
                    <a:schemeClr val="accent2"/>
                  </a:solidFill>
                  <a:prstDash val="solid"/>
                </a:ln>
                <a:solidFill>
                  <a:srgbClr val="FFFFFF"/>
                </a:solidFill>
                <a:effectLst>
                  <a:outerShdw dist="38100" dir="2700000" algn="tl" rotWithShape="0">
                    <a:schemeClr val="accent2"/>
                  </a:outerShdw>
                  <a:reflection blurRad="6350" stA="60000" endA="900" endPos="58000" dir="5400000" sy="-100000" algn="bl" rotWithShape="0"/>
                </a:effectLst>
                <a:latin typeface="Tw Cen MT" panose="020B0602020104020603" pitchFamily="34" charset="0"/>
              </a:rPr>
              <a:t>CARACTERISTICAS </a:t>
            </a:r>
            <a:endParaRPr lang="es-PE" sz="9600" b="1" spc="0" dirty="0">
              <a:ln w="6600">
                <a:solidFill>
                  <a:schemeClr val="accent2"/>
                </a:solidFill>
                <a:prstDash val="solid"/>
              </a:ln>
              <a:solidFill>
                <a:srgbClr val="FFFFFF"/>
              </a:solidFill>
              <a:effectLst>
                <a:outerShdw dist="38100" dir="2700000" algn="tl" rotWithShape="0">
                  <a:schemeClr val="accent2"/>
                </a:outerShdw>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20361148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466127" y="3634418"/>
            <a:ext cx="4131798" cy="2124222"/>
          </a:xfrm>
          <a:prstGeom prst="rect">
            <a:avLst/>
          </a:prstGeom>
        </p:spPr>
      </p:pic>
      <p:sp>
        <p:nvSpPr>
          <p:cNvPr id="5" name="Rectángulo redondeado 4"/>
          <p:cNvSpPr/>
          <p:nvPr/>
        </p:nvSpPr>
        <p:spPr>
          <a:xfrm>
            <a:off x="579549" y="785611"/>
            <a:ext cx="7791719" cy="2511381"/>
          </a:xfrm>
          <a:prstGeom prst="roundRect">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PE" dirty="0">
                <a:solidFill>
                  <a:schemeClr val="tx1"/>
                </a:solidFill>
                <a:latin typeface="Tw Cen MT" panose="020B0602020104020603" pitchFamily="34" charset="0"/>
              </a:rPr>
              <a:t>Captar empresas voluntarias, que colaboren con el proyecto.</a:t>
            </a:r>
          </a:p>
          <a:p>
            <a:pPr marL="285750" indent="-285750">
              <a:buFont typeface="Arial" panose="020B0604020202020204" pitchFamily="34" charset="0"/>
              <a:buChar char="•"/>
            </a:pPr>
            <a:r>
              <a:rPr lang="es-PE" dirty="0">
                <a:solidFill>
                  <a:schemeClr val="tx1"/>
                </a:solidFill>
                <a:latin typeface="Tw Cen MT" panose="020B0602020104020603" pitchFamily="34" charset="0"/>
              </a:rPr>
              <a:t>Alianzas con la municipalidad y municipios.</a:t>
            </a:r>
          </a:p>
          <a:p>
            <a:pPr marL="285750" indent="-285750">
              <a:buFont typeface="Arial" panose="020B0604020202020204" pitchFamily="34" charset="0"/>
              <a:buChar char="•"/>
            </a:pPr>
            <a:r>
              <a:rPr lang="es-PE" dirty="0">
                <a:solidFill>
                  <a:schemeClr val="tx1"/>
                </a:solidFill>
                <a:latin typeface="Tw Cen MT" panose="020B0602020104020603" pitchFamily="34" charset="0"/>
              </a:rPr>
              <a:t>Realizar un documental sobre el proyecto planteado para sensibilizar a la población.</a:t>
            </a:r>
          </a:p>
          <a:p>
            <a:pPr marL="285750" indent="-285750">
              <a:buFont typeface="Arial" panose="020B0604020202020204" pitchFamily="34" charset="0"/>
              <a:buChar char="•"/>
            </a:pPr>
            <a:r>
              <a:rPr lang="es-PE" dirty="0">
                <a:solidFill>
                  <a:schemeClr val="tx1"/>
                </a:solidFill>
                <a:latin typeface="Tw Cen MT" panose="020B0602020104020603" pitchFamily="34" charset="0"/>
              </a:rPr>
              <a:t>Crear una pagina web.</a:t>
            </a:r>
          </a:p>
          <a:p>
            <a:pPr marL="285750" indent="-285750">
              <a:buFont typeface="Arial" panose="020B0604020202020204" pitchFamily="34" charset="0"/>
              <a:buChar char="•"/>
            </a:pPr>
            <a:r>
              <a:rPr lang="es-PE" dirty="0">
                <a:solidFill>
                  <a:schemeClr val="tx1"/>
                </a:solidFill>
                <a:latin typeface="Tw Cen MT" panose="020B0602020104020603" pitchFamily="34" charset="0"/>
              </a:rPr>
              <a:t>Reclutar a grupos de personas voluntarias.</a:t>
            </a:r>
          </a:p>
          <a:p>
            <a:pPr marL="285750" indent="-285750">
              <a:buFont typeface="Arial" panose="020B0604020202020204" pitchFamily="34" charset="0"/>
              <a:buChar char="•"/>
            </a:pPr>
            <a:r>
              <a:rPr lang="es-PE" dirty="0">
                <a:solidFill>
                  <a:schemeClr val="tx1"/>
                </a:solidFill>
                <a:latin typeface="Tw Cen MT" panose="020B0602020104020603" pitchFamily="34" charset="0"/>
              </a:rPr>
              <a:t>Diseñar programas pedagógicos</a:t>
            </a:r>
          </a:p>
        </p:txBody>
      </p:sp>
    </p:spTree>
    <p:extLst>
      <p:ext uri="{BB962C8B-B14F-4D97-AF65-F5344CB8AC3E}">
        <p14:creationId xmlns:p14="http://schemas.microsoft.com/office/powerpoint/2010/main" val="667359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803435" y="5120640"/>
            <a:ext cx="8388565" cy="1325562"/>
          </a:xfrm>
        </p:spPr>
        <p:txBody>
          <a:bodyPr>
            <a:normAutofit fontScale="90000"/>
          </a:bodyPr>
          <a:lstStyle/>
          <a:p>
            <a:r>
              <a:rPr lang="es-PE" sz="15300" b="1" spc="0" dirty="0" smtClean="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a typeface="+mn-ea"/>
                <a:cs typeface="Arial" charset="0"/>
              </a:rPr>
              <a:t>TÁCTICAS</a:t>
            </a:r>
            <a:endParaRPr lang="es-PE"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pic>
        <p:nvPicPr>
          <p:cNvPr id="5" name="Imagen 4"/>
          <p:cNvPicPr>
            <a:picLocks noChangeAspect="1"/>
          </p:cNvPicPr>
          <p:nvPr/>
        </p:nvPicPr>
        <p:blipFill>
          <a:blip r:embed="rId2"/>
          <a:stretch>
            <a:fillRect/>
          </a:stretch>
        </p:blipFill>
        <p:spPr>
          <a:xfrm>
            <a:off x="1314000" y="1258715"/>
            <a:ext cx="3333497" cy="2680240"/>
          </a:xfrm>
          <a:prstGeom prst="ellipse">
            <a:avLst/>
          </a:prstGeom>
          <a:ln>
            <a:noFill/>
          </a:ln>
          <a:effectLst>
            <a:softEdge rad="112500"/>
          </a:effectLst>
        </p:spPr>
      </p:pic>
    </p:spTree>
    <p:extLst>
      <p:ext uri="{BB962C8B-B14F-4D97-AF65-F5344CB8AC3E}">
        <p14:creationId xmlns:p14="http://schemas.microsoft.com/office/powerpoint/2010/main" val="2708579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78660" y="2335237"/>
            <a:ext cx="6812983" cy="4351337"/>
          </a:xfrm>
        </p:spPr>
        <p:txBody>
          <a:bodyPr>
            <a:normAutofit/>
          </a:bodyPr>
          <a:lstStyle/>
          <a:p>
            <a:endParaRPr lang="es-PE" dirty="0" smtClean="0"/>
          </a:p>
          <a:p>
            <a:endParaRPr lang="es-PE" dirty="0" smtClean="0"/>
          </a:p>
          <a:p>
            <a:endParaRPr lang="es-PE" dirty="0" smtClean="0"/>
          </a:p>
          <a:p>
            <a:endParaRPr lang="es-PE" dirty="0" smtClean="0"/>
          </a:p>
          <a:p>
            <a:endParaRPr lang="es-PE" dirty="0" smtClean="0"/>
          </a:p>
          <a:p>
            <a:endParaRPr lang="es-PE" dirty="0" smtClean="0"/>
          </a:p>
          <a:p>
            <a:endParaRPr lang="es-PE" dirty="0"/>
          </a:p>
        </p:txBody>
      </p:sp>
      <p:pic>
        <p:nvPicPr>
          <p:cNvPr id="5" name="Imagen 4"/>
          <p:cNvPicPr>
            <a:picLocks noChangeAspect="1"/>
          </p:cNvPicPr>
          <p:nvPr/>
        </p:nvPicPr>
        <p:blipFill>
          <a:blip r:embed="rId2"/>
          <a:stretch>
            <a:fillRect/>
          </a:stretch>
        </p:blipFill>
        <p:spPr>
          <a:xfrm>
            <a:off x="4078123" y="651777"/>
            <a:ext cx="5535648" cy="2341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ángulo redondeado 1"/>
          <p:cNvSpPr/>
          <p:nvPr/>
        </p:nvSpPr>
        <p:spPr>
          <a:xfrm>
            <a:off x="283335" y="3412900"/>
            <a:ext cx="8538693" cy="2446987"/>
          </a:xfrm>
          <a:prstGeom prst="roundRect">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PE" dirty="0">
                <a:solidFill>
                  <a:schemeClr val="tx1"/>
                </a:solidFill>
                <a:latin typeface="Tw Cen MT" panose="020B0602020104020603" pitchFamily="34" charset="0"/>
              </a:rPr>
              <a:t>Acuerdos de publicidad con empresas o municipalidades que apoyen la organización.</a:t>
            </a:r>
          </a:p>
          <a:p>
            <a:pPr marL="285750" indent="-285750">
              <a:buFont typeface="Arial" panose="020B0604020202020204" pitchFamily="34" charset="0"/>
              <a:buChar char="•"/>
            </a:pPr>
            <a:r>
              <a:rPr lang="es-PE" dirty="0">
                <a:solidFill>
                  <a:schemeClr val="tx1"/>
                </a:solidFill>
                <a:latin typeface="Tw Cen MT" panose="020B0602020104020603" pitchFamily="34" charset="0"/>
              </a:rPr>
              <a:t>Sensibilizar a las personas con los contenidos de documentales que realice la organización.</a:t>
            </a:r>
          </a:p>
          <a:p>
            <a:pPr marL="285750" indent="-285750">
              <a:buFont typeface="Arial" panose="020B0604020202020204" pitchFamily="34" charset="0"/>
              <a:buChar char="•"/>
            </a:pPr>
            <a:r>
              <a:rPr lang="es-PE" dirty="0">
                <a:solidFill>
                  <a:schemeClr val="tx1"/>
                </a:solidFill>
                <a:latin typeface="Tw Cen MT" panose="020B0602020104020603" pitchFamily="34" charset="0"/>
              </a:rPr>
              <a:t>Darse a conocer en diversos medios de comunicaciones.</a:t>
            </a:r>
          </a:p>
          <a:p>
            <a:pPr marL="285750" indent="-285750">
              <a:buFont typeface="Arial" panose="020B0604020202020204" pitchFamily="34" charset="0"/>
              <a:buChar char="•"/>
            </a:pPr>
            <a:r>
              <a:rPr lang="es-PE" dirty="0">
                <a:solidFill>
                  <a:schemeClr val="tx1"/>
                </a:solidFill>
                <a:latin typeface="Tw Cen MT" panose="020B0602020104020603" pitchFamily="34" charset="0"/>
              </a:rPr>
              <a:t>Seleccionar a personas responsables que recopilen información.</a:t>
            </a:r>
          </a:p>
          <a:p>
            <a:pPr marL="285750" indent="-285750">
              <a:buFont typeface="Arial" panose="020B0604020202020204" pitchFamily="34" charset="0"/>
              <a:buChar char="•"/>
            </a:pPr>
            <a:r>
              <a:rPr lang="es-PE" dirty="0">
                <a:solidFill>
                  <a:schemeClr val="tx1"/>
                </a:solidFill>
                <a:latin typeface="Tw Cen MT" panose="020B0602020104020603" pitchFamily="34" charset="0"/>
              </a:rPr>
              <a:t>Crear diferentes alternativas de cursos educativos para los niños.</a:t>
            </a:r>
          </a:p>
        </p:txBody>
      </p:sp>
    </p:spTree>
    <p:extLst>
      <p:ext uri="{BB962C8B-B14F-4D97-AF65-F5344CB8AC3E}">
        <p14:creationId xmlns:p14="http://schemas.microsoft.com/office/powerpoint/2010/main" val="28719194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43944" y="5210792"/>
            <a:ext cx="13054885" cy="1325562"/>
          </a:xfrm>
        </p:spPr>
        <p:txBody>
          <a:bodyPr>
            <a:noAutofit/>
          </a:bodyPr>
          <a:lstStyle/>
          <a:p>
            <a:r>
              <a:rPr lang="es-PE" sz="11500" b="1" spc="0" dirty="0" smtClean="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a typeface="+mn-ea"/>
                <a:cs typeface="Arial" charset="0"/>
              </a:rPr>
              <a:t>ANALISIS INTERNACIONAL</a:t>
            </a:r>
            <a:endParaRPr lang="es-PE" sz="3600" b="1" spc="0" dirty="0">
              <a:ln w="22225">
                <a:solidFill>
                  <a:schemeClr val="accent2"/>
                </a:solidFill>
                <a:prstDash val="solid"/>
              </a:ln>
              <a:solidFill>
                <a:schemeClr val="accent2">
                  <a:lumMod val="40000"/>
                  <a:lumOff val="60000"/>
                </a:schemeClr>
              </a:solidFill>
              <a:effectLst>
                <a:reflection blurRad="6350" stA="60000" endA="900" endPos="58000" dir="5400000" sy="-100000" algn="bl" rotWithShape="0"/>
              </a:effectLst>
              <a:latin typeface="Tw Cen MT" panose="020B0602020104020603" pitchFamily="34" charset="0"/>
            </a:endParaRPr>
          </a:p>
        </p:txBody>
      </p:sp>
    </p:spTree>
    <p:extLst>
      <p:ext uri="{BB962C8B-B14F-4D97-AF65-F5344CB8AC3E}">
        <p14:creationId xmlns:p14="http://schemas.microsoft.com/office/powerpoint/2010/main" val="2542207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70000">
              <a:schemeClr val="bg1"/>
            </a:gs>
            <a:gs pos="3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ángulo redondeado 4"/>
          <p:cNvSpPr/>
          <p:nvPr/>
        </p:nvSpPr>
        <p:spPr>
          <a:xfrm>
            <a:off x="914400" y="1133341"/>
            <a:ext cx="7392473" cy="1957589"/>
          </a:xfrm>
          <a:prstGeom prst="roundRect">
            <a:avLst/>
          </a:prstGeom>
          <a:solidFill>
            <a:schemeClr val="accent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indent="-182880">
              <a:lnSpc>
                <a:spcPct val="95000"/>
              </a:lnSpc>
              <a:spcBef>
                <a:spcPts val="1400"/>
              </a:spcBef>
              <a:spcAft>
                <a:spcPts val="200"/>
              </a:spcAft>
              <a:buClr>
                <a:srgbClr val="6F6F74"/>
              </a:buClr>
              <a:buSzPct val="80000"/>
              <a:buFont typeface="Arial" pitchFamily="34" charset="0"/>
              <a:buChar char="•"/>
            </a:pPr>
            <a:r>
              <a:rPr lang="es-PE" spc="10" dirty="0">
                <a:solidFill>
                  <a:srgbClr val="000000"/>
                </a:solidFill>
                <a:latin typeface="Tw Cen MT" panose="020B0602020104020603" pitchFamily="34" charset="0"/>
              </a:rPr>
              <a:t>Después de analizar el mercado internacional de las ONG’S podemos concluir que la mayoría de estas aprovechan los desastres naturales, pobreza, etc. ,para poder lucrar y que el logotipo de la empresa salga a relucir dando a entender que apoyan dichos acontecimientos aprovechándose así de la caridad del publico observador</a:t>
            </a:r>
          </a:p>
        </p:txBody>
      </p:sp>
      <p:pic>
        <p:nvPicPr>
          <p:cNvPr id="1026" name="Picture 2" descr="Resultado de imagen para personas con mucha p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577" y="3533417"/>
            <a:ext cx="2760768" cy="2699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54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8000">
              <a:schemeClr val="accent2">
                <a:lumMod val="60000"/>
                <a:lumOff val="40000"/>
              </a:schemeClr>
            </a:gs>
            <a:gs pos="0">
              <a:schemeClr val="accent2">
                <a:lumMod val="0"/>
                <a:lumOff val="100000"/>
              </a:schemeClr>
            </a:gs>
            <a:gs pos="100000">
              <a:schemeClr val="bg1"/>
            </a:gs>
            <a:gs pos="0">
              <a:schemeClr val="accent2">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911287" y="1316503"/>
            <a:ext cx="3687718" cy="5064540"/>
          </a:xfrm>
          <a:prstGeom prst="ellipse">
            <a:avLst/>
          </a:prstGeom>
        </p:spPr>
      </p:pic>
      <p:sp>
        <p:nvSpPr>
          <p:cNvPr id="5" name="Rectángulo 4"/>
          <p:cNvSpPr/>
          <p:nvPr/>
        </p:nvSpPr>
        <p:spPr>
          <a:xfrm>
            <a:off x="1899138" y="3386187"/>
            <a:ext cx="6096000" cy="2862322"/>
          </a:xfrm>
          <a:prstGeom prst="rect">
            <a:avLst/>
          </a:prstGeom>
        </p:spPr>
        <p:txBody>
          <a:bodyPr>
            <a:spAutoFit/>
          </a:bodyPr>
          <a:lstStyle/>
          <a:p>
            <a:r>
              <a:rPr lang="es-PE" dirty="0"/>
              <a:t/>
            </a:r>
            <a:br>
              <a:rPr lang="es-PE" dirty="0"/>
            </a:br>
            <a:r>
              <a:rPr lang="es-PE" dirty="0"/>
              <a:t/>
            </a:r>
            <a:br>
              <a:rPr lang="es-PE" dirty="0"/>
            </a:br>
            <a:r>
              <a:rPr lang="es-PE" sz="2400" dirty="0" smtClean="0">
                <a:latin typeface="Tw Cen MT" panose="020B0602020104020603" pitchFamily="34" charset="0"/>
              </a:rPr>
              <a:t>Organizado</a:t>
            </a:r>
            <a:br>
              <a:rPr lang="es-PE" sz="2400" dirty="0" smtClean="0">
                <a:latin typeface="Tw Cen MT" panose="020B0602020104020603" pitchFamily="34" charset="0"/>
              </a:rPr>
            </a:br>
            <a:r>
              <a:rPr lang="es-PE" sz="2400" dirty="0" smtClean="0">
                <a:latin typeface="Tw Cen MT" panose="020B0602020104020603" pitchFamily="34" charset="0"/>
              </a:rPr>
              <a:t>Proactivo </a:t>
            </a:r>
            <a:br>
              <a:rPr lang="es-PE" sz="2400" dirty="0" smtClean="0">
                <a:latin typeface="Tw Cen MT" panose="020B0602020104020603" pitchFamily="34" charset="0"/>
              </a:rPr>
            </a:br>
            <a:r>
              <a:rPr lang="es-PE" sz="2400" dirty="0" err="1">
                <a:latin typeface="Tw Cen MT" panose="020B0602020104020603" pitchFamily="34" charset="0"/>
              </a:rPr>
              <a:t>C</a:t>
            </a:r>
            <a:r>
              <a:rPr lang="es-PE" sz="2400" dirty="0" err="1" smtClean="0">
                <a:latin typeface="Tw Cen MT" panose="020B0602020104020603" pitchFamily="34" charset="0"/>
              </a:rPr>
              <a:t>ool</a:t>
            </a:r>
            <a:r>
              <a:rPr lang="es-PE" sz="2400" dirty="0" smtClean="0">
                <a:latin typeface="Tw Cen MT" panose="020B0602020104020603" pitchFamily="34" charset="0"/>
              </a:rPr>
              <a:t> </a:t>
            </a:r>
            <a:br>
              <a:rPr lang="es-PE" sz="2400" dirty="0" smtClean="0">
                <a:latin typeface="Tw Cen MT" panose="020B0602020104020603" pitchFamily="34" charset="0"/>
              </a:rPr>
            </a:br>
            <a:r>
              <a:rPr lang="es-PE" sz="2400" dirty="0" smtClean="0">
                <a:latin typeface="Tw Cen MT" panose="020B0602020104020603" pitchFamily="34" charset="0"/>
              </a:rPr>
              <a:t>Sociable</a:t>
            </a:r>
            <a:br>
              <a:rPr lang="es-PE" sz="2400" dirty="0" smtClean="0">
                <a:latin typeface="Tw Cen MT" panose="020B0602020104020603" pitchFamily="34" charset="0"/>
              </a:rPr>
            </a:br>
            <a:r>
              <a:rPr lang="es-PE" sz="2400" dirty="0" smtClean="0">
                <a:latin typeface="Tw Cen MT" panose="020B0602020104020603" pitchFamily="34" charset="0"/>
              </a:rPr>
              <a:t>Detallista</a:t>
            </a:r>
            <a:br>
              <a:rPr lang="es-PE" sz="2400" dirty="0" smtClean="0">
                <a:latin typeface="Tw Cen MT" panose="020B0602020104020603" pitchFamily="34" charset="0"/>
              </a:rPr>
            </a:br>
            <a:r>
              <a:rPr lang="es-PE" sz="2400" dirty="0" smtClean="0">
                <a:latin typeface="Tw Cen MT" panose="020B0602020104020603" pitchFamily="34" charset="0"/>
              </a:rPr>
              <a:t>Atento</a:t>
            </a:r>
            <a:endParaRPr lang="es-PE" sz="2400" dirty="0">
              <a:latin typeface="Tw Cen MT" panose="020B0602020104020603" pitchFamily="34" charset="0"/>
            </a:endParaRPr>
          </a:p>
        </p:txBody>
      </p:sp>
      <p:sp>
        <p:nvSpPr>
          <p:cNvPr id="6" name="Rectángulo 5"/>
          <p:cNvSpPr/>
          <p:nvPr/>
        </p:nvSpPr>
        <p:spPr>
          <a:xfrm>
            <a:off x="1899138" y="1294228"/>
            <a:ext cx="5012149" cy="2554545"/>
          </a:xfrm>
          <a:prstGeom prst="rect">
            <a:avLst/>
          </a:prstGeom>
        </p:spPr>
        <p:txBody>
          <a:bodyPr wrap="square">
            <a:spAutoFit/>
          </a:bodyPr>
          <a:lstStyle/>
          <a:p>
            <a:r>
              <a:rPr lang="es-PE" sz="8000" b="1" dirty="0">
                <a:ln w="22225">
                  <a:solidFill>
                    <a:schemeClr val="accent2"/>
                  </a:solidFill>
                  <a:prstDash val="solid"/>
                </a:ln>
                <a:solidFill>
                  <a:schemeClr val="accent2">
                    <a:lumMod val="60000"/>
                    <a:lumOff val="40000"/>
                  </a:schemeClr>
                </a:solidFill>
                <a:effectLst>
                  <a:outerShdw blurRad="60007" dist="310007" dir="7680000" sy="30000" kx="1300200" algn="ctr" rotWithShape="0">
                    <a:prstClr val="black">
                      <a:alpha val="32000"/>
                    </a:prstClr>
                  </a:outerShdw>
                </a:effectLst>
                <a:latin typeface="Tw Cen MT" panose="020B0602020104020603" pitchFamily="34" charset="0"/>
                <a:cs typeface="Arial" panose="020B0604020202020204" pitchFamily="34" charset="0"/>
              </a:rPr>
              <a:t>LUIS ARIZA </a:t>
            </a:r>
          </a:p>
        </p:txBody>
      </p:sp>
    </p:spTree>
    <p:extLst>
      <p:ext uri="{BB962C8B-B14F-4D97-AF65-F5344CB8AC3E}">
        <p14:creationId xmlns:p14="http://schemas.microsoft.com/office/powerpoint/2010/main" val="2132502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72000">
              <a:schemeClr val="accent2">
                <a:lumMod val="40000"/>
                <a:lumOff val="60000"/>
              </a:schemeClr>
            </a:gs>
            <a:gs pos="44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559552" y="1811533"/>
            <a:ext cx="5898583" cy="1325562"/>
          </a:xfrm>
        </p:spPr>
        <p:txBody>
          <a:bodyPr>
            <a:noAutofit/>
          </a:bodyPr>
          <a:lstStyle/>
          <a:p>
            <a:r>
              <a:rPr lang="es-PE" sz="8000" b="1" spc="0"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rPr>
              <a:t>EDWIN MUÑOZ</a:t>
            </a:r>
            <a:endParaRPr lang="es-PE" sz="8000" b="1"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endParaRPr>
          </a:p>
        </p:txBody>
      </p:sp>
      <p:sp>
        <p:nvSpPr>
          <p:cNvPr id="3" name="Marcador de contenido 2"/>
          <p:cNvSpPr>
            <a:spLocks noGrp="1"/>
          </p:cNvSpPr>
          <p:nvPr>
            <p:ph idx="1"/>
          </p:nvPr>
        </p:nvSpPr>
        <p:spPr>
          <a:xfrm>
            <a:off x="5847940" y="3307482"/>
            <a:ext cx="3619617" cy="3043042"/>
          </a:xfrm>
        </p:spPr>
        <p:txBody>
          <a:bodyPr/>
          <a:lstStyle/>
          <a:p>
            <a:pPr marL="0" indent="0">
              <a:buNone/>
            </a:pPr>
            <a:r>
              <a:rPr lang="es-PE" sz="2400" dirty="0" smtClean="0">
                <a:solidFill>
                  <a:schemeClr val="tx1"/>
                </a:solidFill>
                <a:latin typeface="Tw Cen MT" panose="020B0602020104020603" pitchFamily="34" charset="0"/>
              </a:rPr>
              <a:t>Critico </a:t>
            </a:r>
          </a:p>
          <a:p>
            <a:pPr marL="0" indent="0">
              <a:buNone/>
            </a:pPr>
            <a:r>
              <a:rPr lang="es-PE" sz="2400" dirty="0" smtClean="0">
                <a:solidFill>
                  <a:schemeClr val="tx1"/>
                </a:solidFill>
                <a:latin typeface="Tw Cen MT" panose="020B0602020104020603" pitchFamily="34" charset="0"/>
              </a:rPr>
              <a:t>Sociable</a:t>
            </a:r>
          </a:p>
          <a:p>
            <a:pPr marL="0" indent="0">
              <a:buNone/>
            </a:pPr>
            <a:r>
              <a:rPr lang="es-PE" sz="2400" dirty="0" smtClean="0">
                <a:solidFill>
                  <a:schemeClr val="tx1"/>
                </a:solidFill>
                <a:latin typeface="Tw Cen MT" panose="020B0602020104020603" pitchFamily="34" charset="0"/>
              </a:rPr>
              <a:t>Eficiente </a:t>
            </a:r>
          </a:p>
          <a:p>
            <a:pPr marL="0" indent="0">
              <a:buNone/>
            </a:pPr>
            <a:r>
              <a:rPr lang="es-PE" sz="2400" dirty="0" smtClean="0">
                <a:solidFill>
                  <a:schemeClr val="tx1"/>
                </a:solidFill>
                <a:latin typeface="Tw Cen MT" panose="020B0602020104020603" pitchFamily="34" charset="0"/>
              </a:rPr>
              <a:t>Eficaz</a:t>
            </a:r>
          </a:p>
          <a:p>
            <a:pPr marL="0" indent="0">
              <a:buNone/>
            </a:pPr>
            <a:endParaRPr lang="es-PE" dirty="0" smtClean="0"/>
          </a:p>
        </p:txBody>
      </p:sp>
      <p:pic>
        <p:nvPicPr>
          <p:cNvPr id="4" name="Imagen 3"/>
          <p:cNvPicPr>
            <a:picLocks noChangeAspect="1"/>
          </p:cNvPicPr>
          <p:nvPr/>
        </p:nvPicPr>
        <p:blipFill>
          <a:blip r:embed="rId2"/>
          <a:stretch>
            <a:fillRect/>
          </a:stretch>
        </p:blipFill>
        <p:spPr>
          <a:xfrm>
            <a:off x="379825" y="1136284"/>
            <a:ext cx="3545059" cy="4794922"/>
          </a:xfrm>
          <a:prstGeom prst="ellipse">
            <a:avLst/>
          </a:prstGeom>
        </p:spPr>
      </p:pic>
    </p:spTree>
    <p:extLst>
      <p:ext uri="{BB962C8B-B14F-4D97-AF65-F5344CB8AC3E}">
        <p14:creationId xmlns:p14="http://schemas.microsoft.com/office/powerpoint/2010/main" val="723282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3000">
              <a:schemeClr val="accent2">
                <a:lumMod val="40000"/>
                <a:lumOff val="60000"/>
              </a:schemeClr>
            </a:gs>
            <a:gs pos="44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61872" y="1319164"/>
            <a:ext cx="5926719" cy="1325562"/>
          </a:xfrm>
        </p:spPr>
        <p:txBody>
          <a:bodyPr>
            <a:noAutofit/>
          </a:bodyPr>
          <a:lstStyle/>
          <a:p>
            <a:r>
              <a:rPr lang="es-PE" sz="8000" b="1" spc="0" dirty="0" smtClean="0">
                <a:ln w="22225">
                  <a:solidFill>
                    <a:schemeClr val="accent2"/>
                  </a:solidFill>
                  <a:prstDash val="solid"/>
                </a:ln>
                <a:solidFill>
                  <a:schemeClr val="accent2">
                    <a:lumMod val="40000"/>
                    <a:lumOff val="60000"/>
                  </a:schemeClr>
                </a:solidFill>
                <a:effectLst>
                  <a:outerShdw blurRad="60007" dist="310007" dir="7680000" sy="30000" kx="1300200" algn="ctr" rotWithShape="0">
                    <a:prstClr val="black">
                      <a:alpha val="32000"/>
                    </a:prstClr>
                  </a:outerShdw>
                </a:effectLst>
                <a:latin typeface="Tw Cen MT" panose="020B0602020104020603" pitchFamily="34" charset="0"/>
              </a:rPr>
              <a:t>DULCE TORRES</a:t>
            </a:r>
            <a:endParaRPr lang="es-PE" sz="8000" b="1" spc="0" dirty="0">
              <a:ln w="22225">
                <a:solidFill>
                  <a:schemeClr val="accent2"/>
                </a:solidFill>
                <a:prstDash val="solid"/>
              </a:ln>
              <a:solidFill>
                <a:schemeClr val="accent2">
                  <a:lumMod val="40000"/>
                  <a:lumOff val="60000"/>
                </a:schemeClr>
              </a:solidFill>
              <a:effectLst>
                <a:outerShdw blurRad="60007" dist="310007" dir="7680000" sy="30000" kx="1300200" algn="ctr" rotWithShape="0">
                  <a:prstClr val="black">
                    <a:alpha val="32000"/>
                  </a:prstClr>
                </a:outerShdw>
              </a:effectLst>
              <a:latin typeface="Tw Cen MT" panose="020B0602020104020603" pitchFamily="34" charset="0"/>
            </a:endParaRPr>
          </a:p>
        </p:txBody>
      </p:sp>
      <p:sp>
        <p:nvSpPr>
          <p:cNvPr id="3" name="Marcador de contenido 2"/>
          <p:cNvSpPr>
            <a:spLocks noGrp="1"/>
          </p:cNvSpPr>
          <p:nvPr>
            <p:ph idx="1"/>
          </p:nvPr>
        </p:nvSpPr>
        <p:spPr>
          <a:xfrm>
            <a:off x="1261872" y="2644726"/>
            <a:ext cx="6095531" cy="3535411"/>
          </a:xfrm>
        </p:spPr>
        <p:txBody>
          <a:bodyPr>
            <a:normAutofit/>
          </a:bodyPr>
          <a:lstStyle/>
          <a:p>
            <a:pPr marL="0" indent="0">
              <a:buNone/>
            </a:pPr>
            <a:r>
              <a:rPr lang="es-PE" sz="2400" dirty="0" smtClean="0">
                <a:solidFill>
                  <a:schemeClr val="tx1"/>
                </a:solidFill>
                <a:latin typeface="Tw Cen MT" panose="020B0602020104020603" pitchFamily="34" charset="0"/>
              </a:rPr>
              <a:t>Responsable</a:t>
            </a:r>
          </a:p>
          <a:p>
            <a:pPr marL="0" indent="0">
              <a:buNone/>
            </a:pPr>
            <a:r>
              <a:rPr lang="es-PE" sz="2400" dirty="0" smtClean="0">
                <a:solidFill>
                  <a:schemeClr val="tx1"/>
                </a:solidFill>
                <a:latin typeface="Tw Cen MT" panose="020B0602020104020603" pitchFamily="34" charset="0"/>
              </a:rPr>
              <a:t>Carismática</a:t>
            </a:r>
          </a:p>
          <a:p>
            <a:pPr marL="0" indent="0">
              <a:buNone/>
            </a:pPr>
            <a:r>
              <a:rPr lang="es-PE" sz="2400" dirty="0" smtClean="0">
                <a:solidFill>
                  <a:schemeClr val="tx1"/>
                </a:solidFill>
                <a:latin typeface="Tw Cen MT" panose="020B0602020104020603" pitchFamily="34" charset="0"/>
              </a:rPr>
              <a:t>Trabaja en equipo</a:t>
            </a:r>
          </a:p>
          <a:p>
            <a:pPr marL="0" indent="0">
              <a:buNone/>
            </a:pPr>
            <a:r>
              <a:rPr lang="es-PE" sz="2400" dirty="0" smtClean="0">
                <a:solidFill>
                  <a:schemeClr val="tx1"/>
                </a:solidFill>
                <a:latin typeface="Tw Cen MT" panose="020B0602020104020603" pitchFamily="34" charset="0"/>
              </a:rPr>
              <a:t>Con iniciativa </a:t>
            </a:r>
          </a:p>
          <a:p>
            <a:pPr marL="0" indent="0">
              <a:buNone/>
            </a:pPr>
            <a:r>
              <a:rPr lang="es-PE" sz="2400" dirty="0" smtClean="0">
                <a:solidFill>
                  <a:schemeClr val="tx1"/>
                </a:solidFill>
                <a:latin typeface="Tw Cen MT" panose="020B0602020104020603" pitchFamily="34" charset="0"/>
              </a:rPr>
              <a:t>Buen desenvolvimiento </a:t>
            </a:r>
            <a:r>
              <a:rPr lang="es-PE" sz="2400" dirty="0" smtClean="0">
                <a:latin typeface="Tw Cen MT" panose="020B0602020104020603" pitchFamily="34" charset="0"/>
              </a:rPr>
              <a:t>a</a:t>
            </a:r>
            <a:r>
              <a:rPr lang="es-PE" sz="2400" dirty="0" smtClean="0">
                <a:solidFill>
                  <a:schemeClr val="tx1"/>
                </a:solidFill>
                <a:latin typeface="Tw Cen MT" panose="020B0602020104020603" pitchFamily="34" charset="0"/>
              </a:rPr>
              <a:t>l hablar </a:t>
            </a:r>
          </a:p>
          <a:p>
            <a:pPr marL="0" indent="0">
              <a:buNone/>
            </a:pPr>
            <a:r>
              <a:rPr lang="es-PE" sz="2400" dirty="0" smtClean="0">
                <a:solidFill>
                  <a:schemeClr val="tx1"/>
                </a:solidFill>
                <a:latin typeface="Tw Cen MT" panose="020B0602020104020603" pitchFamily="34" charset="0"/>
              </a:rPr>
              <a:t>Detallista </a:t>
            </a:r>
            <a:endParaRPr lang="es-PE" sz="2400" dirty="0">
              <a:solidFill>
                <a:schemeClr val="tx1"/>
              </a:solidFill>
              <a:latin typeface="Tw Cen MT" panose="020B0602020104020603" pitchFamily="34" charset="0"/>
            </a:endParaRPr>
          </a:p>
        </p:txBody>
      </p:sp>
      <p:pic>
        <p:nvPicPr>
          <p:cNvPr id="4" name="Imagen 3"/>
          <p:cNvPicPr>
            <a:picLocks noChangeAspect="1"/>
          </p:cNvPicPr>
          <p:nvPr/>
        </p:nvPicPr>
        <p:blipFill rotWithShape="1">
          <a:blip r:embed="rId2"/>
          <a:srcRect l="-2582" t="322" r="14554" b="-230"/>
          <a:stretch/>
        </p:blipFill>
        <p:spPr>
          <a:xfrm>
            <a:off x="6991643" y="1397123"/>
            <a:ext cx="3840479" cy="5050301"/>
          </a:xfrm>
          <a:prstGeom prst="ellipse">
            <a:avLst/>
          </a:prstGeom>
        </p:spPr>
      </p:pic>
    </p:spTree>
    <p:extLst>
      <p:ext uri="{BB962C8B-B14F-4D97-AF65-F5344CB8AC3E}">
        <p14:creationId xmlns:p14="http://schemas.microsoft.com/office/powerpoint/2010/main" val="2498154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3000">
              <a:schemeClr val="accent2">
                <a:lumMod val="40000"/>
                <a:lumOff val="60000"/>
              </a:schemeClr>
            </a:gs>
            <a:gs pos="44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171497" y="1716259"/>
            <a:ext cx="4407408" cy="1325562"/>
          </a:xfrm>
        </p:spPr>
        <p:txBody>
          <a:bodyPr>
            <a:noAutofit/>
          </a:bodyPr>
          <a:lstStyle/>
          <a:p>
            <a:r>
              <a:rPr lang="es-PE" sz="8000" b="1" spc="0"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rPr>
              <a:t>MITZI MEZA</a:t>
            </a:r>
            <a:endParaRPr lang="es-PE" sz="8000" b="1"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endParaRPr>
          </a:p>
        </p:txBody>
      </p:sp>
      <p:sp>
        <p:nvSpPr>
          <p:cNvPr id="3" name="Marcador de contenido 2"/>
          <p:cNvSpPr>
            <a:spLocks noGrp="1"/>
          </p:cNvSpPr>
          <p:nvPr>
            <p:ph idx="1"/>
          </p:nvPr>
        </p:nvSpPr>
        <p:spPr>
          <a:xfrm>
            <a:off x="6089201" y="2850010"/>
            <a:ext cx="4572000" cy="4214637"/>
          </a:xfrm>
        </p:spPr>
        <p:txBody>
          <a:bodyPr/>
          <a:lstStyle/>
          <a:p>
            <a:pPr marL="0" indent="0">
              <a:buNone/>
            </a:pPr>
            <a:r>
              <a:rPr lang="es-PE" sz="2400" dirty="0" smtClean="0">
                <a:solidFill>
                  <a:schemeClr val="tx1"/>
                </a:solidFill>
                <a:latin typeface="Tw Cen MT" panose="020B0602020104020603" pitchFamily="34" charset="0"/>
              </a:rPr>
              <a:t>Practica	</a:t>
            </a:r>
          </a:p>
          <a:p>
            <a:pPr marL="0" indent="0">
              <a:buNone/>
            </a:pPr>
            <a:r>
              <a:rPr lang="es-PE" sz="2400" dirty="0" smtClean="0">
                <a:solidFill>
                  <a:schemeClr val="tx1"/>
                </a:solidFill>
                <a:latin typeface="Tw Cen MT" panose="020B0602020104020603" pitchFamily="34" charset="0"/>
              </a:rPr>
              <a:t>Objetiva</a:t>
            </a:r>
          </a:p>
          <a:p>
            <a:pPr marL="0" indent="0">
              <a:buNone/>
            </a:pPr>
            <a:r>
              <a:rPr lang="es-PE" sz="2400" dirty="0" smtClean="0">
                <a:solidFill>
                  <a:schemeClr val="tx1"/>
                </a:solidFill>
                <a:latin typeface="Tw Cen MT" panose="020B0602020104020603" pitchFamily="34" charset="0"/>
              </a:rPr>
              <a:t>Solidaria</a:t>
            </a:r>
          </a:p>
          <a:p>
            <a:pPr marL="0" indent="0">
              <a:buNone/>
            </a:pPr>
            <a:r>
              <a:rPr lang="es-PE" sz="2400" dirty="0" smtClean="0">
                <a:solidFill>
                  <a:schemeClr val="tx1"/>
                </a:solidFill>
                <a:latin typeface="Tw Cen MT" panose="020B0602020104020603" pitchFamily="34" charset="0"/>
              </a:rPr>
              <a:t>Noble</a:t>
            </a:r>
          </a:p>
          <a:p>
            <a:pPr marL="0" indent="0">
              <a:buNone/>
            </a:pPr>
            <a:r>
              <a:rPr lang="es-PE" sz="2400" dirty="0" smtClean="0">
                <a:solidFill>
                  <a:schemeClr val="tx1"/>
                </a:solidFill>
                <a:latin typeface="Tw Cen MT" panose="020B0602020104020603" pitchFamily="34" charset="0"/>
              </a:rPr>
              <a:t>Colaboradora</a:t>
            </a:r>
          </a:p>
          <a:p>
            <a:endParaRPr lang="es-PE" dirty="0" smtClean="0"/>
          </a:p>
        </p:txBody>
      </p:sp>
      <p:pic>
        <p:nvPicPr>
          <p:cNvPr id="4" name="Imagen 3"/>
          <p:cNvPicPr>
            <a:picLocks noChangeAspect="1"/>
          </p:cNvPicPr>
          <p:nvPr/>
        </p:nvPicPr>
        <p:blipFill>
          <a:blip r:embed="rId2"/>
          <a:stretch>
            <a:fillRect/>
          </a:stretch>
        </p:blipFill>
        <p:spPr>
          <a:xfrm>
            <a:off x="753398" y="1041010"/>
            <a:ext cx="3951097" cy="5029586"/>
          </a:xfrm>
          <a:prstGeom prst="ellipse">
            <a:avLst/>
          </a:prstGeom>
        </p:spPr>
      </p:pic>
    </p:spTree>
    <p:extLst>
      <p:ext uri="{BB962C8B-B14F-4D97-AF65-F5344CB8AC3E}">
        <p14:creationId xmlns:p14="http://schemas.microsoft.com/office/powerpoint/2010/main" val="4237129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73000">
              <a:schemeClr val="accent2">
                <a:lumMod val="40000"/>
                <a:lumOff val="60000"/>
              </a:schemeClr>
            </a:gs>
            <a:gs pos="44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261872" y="1452965"/>
            <a:ext cx="7586706" cy="1325562"/>
          </a:xfrm>
        </p:spPr>
        <p:txBody>
          <a:bodyPr>
            <a:noAutofit/>
          </a:bodyPr>
          <a:lstStyle/>
          <a:p>
            <a:r>
              <a:rPr lang="es-PE" sz="8000" b="1" spc="0" dirty="0" smtClean="0">
                <a:ln w="22225">
                  <a:solidFill>
                    <a:schemeClr val="accent2"/>
                  </a:solidFill>
                  <a:prstDash val="solid"/>
                </a:ln>
                <a:solidFill>
                  <a:schemeClr val="accent2">
                    <a:lumMod val="40000"/>
                    <a:lumOff val="60000"/>
                  </a:schemeClr>
                </a:solidFill>
                <a:effectLst>
                  <a:outerShdw blurRad="60007" dist="310007" dir="7680000" sy="30000" kx="1300200" algn="ctr" rotWithShape="0">
                    <a:prstClr val="black">
                      <a:alpha val="32000"/>
                    </a:prstClr>
                  </a:outerShdw>
                </a:effectLst>
                <a:latin typeface="Tw Cen MT" panose="020B0602020104020603" pitchFamily="34" charset="0"/>
              </a:rPr>
              <a:t>MELISSA CUARESMA</a:t>
            </a:r>
            <a:endParaRPr lang="es-PE" sz="8000" b="1" spc="0" dirty="0">
              <a:ln w="22225">
                <a:solidFill>
                  <a:schemeClr val="accent2"/>
                </a:solidFill>
                <a:prstDash val="solid"/>
              </a:ln>
              <a:solidFill>
                <a:schemeClr val="accent2">
                  <a:lumMod val="40000"/>
                  <a:lumOff val="60000"/>
                </a:schemeClr>
              </a:solidFill>
              <a:effectLst>
                <a:outerShdw blurRad="60007" dist="310007" dir="7680000" sy="30000" kx="1300200" algn="ctr" rotWithShape="0">
                  <a:prstClr val="black">
                    <a:alpha val="32000"/>
                  </a:prstClr>
                </a:outerShdw>
              </a:effectLst>
              <a:latin typeface="Tw Cen MT" panose="020B0602020104020603" pitchFamily="34" charset="0"/>
            </a:endParaRPr>
          </a:p>
        </p:txBody>
      </p:sp>
      <p:sp>
        <p:nvSpPr>
          <p:cNvPr id="3" name="Marcador de contenido 2"/>
          <p:cNvSpPr>
            <a:spLocks noGrp="1"/>
          </p:cNvSpPr>
          <p:nvPr>
            <p:ph idx="1"/>
          </p:nvPr>
        </p:nvSpPr>
        <p:spPr>
          <a:xfrm>
            <a:off x="1261872" y="2778527"/>
            <a:ext cx="6489426" cy="3003296"/>
          </a:xfrm>
        </p:spPr>
        <p:txBody>
          <a:bodyPr>
            <a:normAutofit fontScale="92500" lnSpcReduction="10000"/>
          </a:bodyPr>
          <a:lstStyle/>
          <a:p>
            <a:pPr marL="0" indent="0">
              <a:buNone/>
            </a:pPr>
            <a:r>
              <a:rPr lang="es-PE" sz="2400" dirty="0" smtClean="0">
                <a:latin typeface="Tw Cen MT" panose="020B0602020104020603" pitchFamily="34" charset="0"/>
              </a:rPr>
              <a:t>Empática </a:t>
            </a:r>
          </a:p>
          <a:p>
            <a:pPr marL="0" indent="0">
              <a:buNone/>
            </a:pPr>
            <a:r>
              <a:rPr lang="es-PE" sz="2400" dirty="0" smtClean="0">
                <a:latin typeface="Tw Cen MT" panose="020B0602020104020603" pitchFamily="34" charset="0"/>
              </a:rPr>
              <a:t>Caritativa</a:t>
            </a:r>
            <a:r>
              <a:rPr lang="es-PE" sz="2400" dirty="0" smtClean="0">
                <a:solidFill>
                  <a:schemeClr val="tx1"/>
                </a:solidFill>
                <a:latin typeface="Tw Cen MT" panose="020B0602020104020603" pitchFamily="34" charset="0"/>
              </a:rPr>
              <a:t> </a:t>
            </a:r>
          </a:p>
          <a:p>
            <a:pPr marL="0" indent="0">
              <a:buNone/>
            </a:pPr>
            <a:r>
              <a:rPr lang="es-PE" sz="2400" dirty="0" smtClean="0">
                <a:solidFill>
                  <a:schemeClr val="tx1"/>
                </a:solidFill>
                <a:latin typeface="Tw Cen MT" panose="020B0602020104020603" pitchFamily="34" charset="0"/>
              </a:rPr>
              <a:t>Honesta</a:t>
            </a:r>
          </a:p>
          <a:p>
            <a:pPr marL="0" indent="0">
              <a:buNone/>
            </a:pPr>
            <a:r>
              <a:rPr lang="es-PE" sz="2400" dirty="0" smtClean="0">
                <a:solidFill>
                  <a:schemeClr val="tx1"/>
                </a:solidFill>
                <a:latin typeface="Tw Cen MT" panose="020B0602020104020603" pitchFamily="34" charset="0"/>
              </a:rPr>
              <a:t>Trabaja en equipo</a:t>
            </a:r>
          </a:p>
          <a:p>
            <a:pPr marL="0" indent="0">
              <a:buNone/>
            </a:pPr>
            <a:r>
              <a:rPr lang="es-PE" sz="2400" dirty="0" smtClean="0">
                <a:solidFill>
                  <a:schemeClr val="tx1"/>
                </a:solidFill>
                <a:latin typeface="Tw Cen MT" panose="020B0602020104020603" pitchFamily="34" charset="0"/>
              </a:rPr>
              <a:t>Sociable</a:t>
            </a:r>
          </a:p>
          <a:p>
            <a:pPr marL="0" indent="0">
              <a:buNone/>
            </a:pPr>
            <a:r>
              <a:rPr lang="es-PE" sz="2400" dirty="0" err="1" smtClean="0">
                <a:solidFill>
                  <a:schemeClr val="tx1"/>
                </a:solidFill>
                <a:latin typeface="Tw Cen MT" panose="020B0602020104020603" pitchFamily="34" charset="0"/>
              </a:rPr>
              <a:t>Carismatica</a:t>
            </a:r>
            <a:endParaRPr lang="es-PE" sz="2400" dirty="0" smtClean="0">
              <a:solidFill>
                <a:schemeClr val="tx1"/>
              </a:solidFill>
              <a:latin typeface="Tw Cen MT" panose="020B0602020104020603" pitchFamily="34" charset="0"/>
            </a:endParaRPr>
          </a:p>
          <a:p>
            <a:pPr marL="0" indent="0">
              <a:buNone/>
            </a:pPr>
            <a:endParaRPr lang="es-PE" sz="2800" b="1" dirty="0" smtClean="0">
              <a:solidFill>
                <a:schemeClr val="tx1"/>
              </a:solidFill>
            </a:endParaRPr>
          </a:p>
          <a:p>
            <a:pPr marL="0" indent="0">
              <a:buNone/>
            </a:pPr>
            <a:endParaRPr lang="es-PE" sz="2800" b="1" dirty="0" smtClean="0">
              <a:solidFill>
                <a:schemeClr val="tx1"/>
              </a:solidFill>
            </a:endParaRPr>
          </a:p>
          <a:p>
            <a:pPr marL="0" indent="0">
              <a:buNone/>
            </a:pPr>
            <a:endParaRPr lang="es-PE" sz="2800" b="1" dirty="0">
              <a:solidFill>
                <a:schemeClr val="tx1"/>
              </a:solidFill>
            </a:endParaRPr>
          </a:p>
        </p:txBody>
      </p:sp>
      <p:pic>
        <p:nvPicPr>
          <p:cNvPr id="1026" name="Picture 2" descr="/storage/emulated/0/.polarisOffice5/polarisTemp/fImage9347221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451" y="1452965"/>
            <a:ext cx="3838924" cy="455510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56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3000">
              <a:schemeClr val="accent2">
                <a:lumMod val="40000"/>
                <a:lumOff val="60000"/>
              </a:schemeClr>
            </a:gs>
            <a:gs pos="44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556830" y="1463040"/>
            <a:ext cx="4970115" cy="1325562"/>
          </a:xfrm>
        </p:spPr>
        <p:txBody>
          <a:bodyPr>
            <a:noAutofit/>
          </a:bodyPr>
          <a:lstStyle/>
          <a:p>
            <a:r>
              <a:rPr lang="es-PE" sz="8000" b="1" spc="0" dirty="0" smtClean="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rPr>
              <a:t>LUISA SOTO</a:t>
            </a:r>
            <a:endParaRPr lang="es-PE" sz="8000" b="1" spc="0" dirty="0">
              <a:ln w="22225">
                <a:solidFill>
                  <a:schemeClr val="accent2"/>
                </a:solidFill>
                <a:prstDash val="solid"/>
              </a:ln>
              <a:solidFill>
                <a:schemeClr val="accent2">
                  <a:lumMod val="40000"/>
                  <a:lumOff val="60000"/>
                </a:schemeClr>
              </a:solidFill>
              <a:effectLst>
                <a:outerShdw blurRad="60007" dist="200025" dir="15000000" sy="30000" kx="-1800000" algn="bl" rotWithShape="0">
                  <a:prstClr val="black">
                    <a:alpha val="32000"/>
                  </a:prstClr>
                </a:outerShdw>
              </a:effectLst>
              <a:latin typeface="Tw Cen MT" panose="020B0602020104020603" pitchFamily="34" charset="0"/>
            </a:endParaRPr>
          </a:p>
        </p:txBody>
      </p:sp>
      <p:sp>
        <p:nvSpPr>
          <p:cNvPr id="3" name="Marcador de contenido 2"/>
          <p:cNvSpPr>
            <a:spLocks noGrp="1"/>
          </p:cNvSpPr>
          <p:nvPr>
            <p:ph idx="1"/>
          </p:nvPr>
        </p:nvSpPr>
        <p:spPr>
          <a:xfrm>
            <a:off x="6556830" y="3013685"/>
            <a:ext cx="5420282" cy="3305908"/>
          </a:xfrm>
        </p:spPr>
        <p:txBody>
          <a:bodyPr>
            <a:normAutofit/>
          </a:bodyPr>
          <a:lstStyle/>
          <a:p>
            <a:pPr marL="0" indent="0">
              <a:buNone/>
            </a:pPr>
            <a:r>
              <a:rPr lang="es-PE" sz="2400" dirty="0" smtClean="0">
                <a:solidFill>
                  <a:schemeClr val="tx1"/>
                </a:solidFill>
                <a:latin typeface="Tw Cen MT" panose="020B0602020104020603" pitchFamily="34" charset="0"/>
              </a:rPr>
              <a:t>Observadora</a:t>
            </a:r>
          </a:p>
          <a:p>
            <a:pPr marL="0" indent="0">
              <a:buNone/>
            </a:pPr>
            <a:r>
              <a:rPr lang="es-PE" sz="2400" dirty="0" smtClean="0">
                <a:solidFill>
                  <a:schemeClr val="tx1"/>
                </a:solidFill>
                <a:latin typeface="Tw Cen MT" panose="020B0602020104020603" pitchFamily="34" charset="0"/>
              </a:rPr>
              <a:t>Trabajo en equipo</a:t>
            </a:r>
          </a:p>
          <a:p>
            <a:pPr marL="0" indent="0">
              <a:buNone/>
            </a:pPr>
            <a:r>
              <a:rPr lang="es-PE" sz="2400" dirty="0" smtClean="0">
                <a:solidFill>
                  <a:schemeClr val="tx1"/>
                </a:solidFill>
                <a:latin typeface="Tw Cen MT" panose="020B0602020104020603" pitchFamily="34" charset="0"/>
              </a:rPr>
              <a:t>Capacidad investigadora </a:t>
            </a:r>
          </a:p>
          <a:p>
            <a:pPr marL="0" indent="0">
              <a:buNone/>
            </a:pPr>
            <a:r>
              <a:rPr lang="es-PE" sz="2400" dirty="0" smtClean="0">
                <a:solidFill>
                  <a:schemeClr val="tx1"/>
                </a:solidFill>
                <a:latin typeface="Tw Cen MT" panose="020B0602020104020603" pitchFamily="34" charset="0"/>
              </a:rPr>
              <a:t>Iniciativa </a:t>
            </a:r>
          </a:p>
          <a:p>
            <a:pPr marL="0" indent="0">
              <a:buNone/>
            </a:pPr>
            <a:r>
              <a:rPr lang="es-PE" sz="2400" dirty="0" smtClean="0">
                <a:solidFill>
                  <a:schemeClr val="tx1"/>
                </a:solidFill>
                <a:latin typeface="Tw Cen MT" panose="020B0602020104020603" pitchFamily="34" charset="0"/>
              </a:rPr>
              <a:t>Seguridad</a:t>
            </a:r>
            <a:endParaRPr lang="es-PE" sz="2400" dirty="0">
              <a:solidFill>
                <a:schemeClr val="tx1"/>
              </a:solidFill>
              <a:latin typeface="Tw Cen MT" panose="020B0602020104020603" pitchFamily="34" charset="0"/>
            </a:endParaRPr>
          </a:p>
        </p:txBody>
      </p:sp>
      <p:pic>
        <p:nvPicPr>
          <p:cNvPr id="4" name="Imagen 3"/>
          <p:cNvPicPr>
            <a:picLocks noChangeAspect="1"/>
          </p:cNvPicPr>
          <p:nvPr/>
        </p:nvPicPr>
        <p:blipFill>
          <a:blip r:embed="rId2"/>
          <a:stretch>
            <a:fillRect/>
          </a:stretch>
        </p:blipFill>
        <p:spPr>
          <a:xfrm>
            <a:off x="717573" y="1688123"/>
            <a:ext cx="4326056" cy="4332064"/>
          </a:xfrm>
          <a:prstGeom prst="ellipse">
            <a:avLst/>
          </a:prstGeom>
        </p:spPr>
      </p:pic>
    </p:spTree>
    <p:extLst>
      <p:ext uri="{BB962C8B-B14F-4D97-AF65-F5344CB8AC3E}">
        <p14:creationId xmlns:p14="http://schemas.microsoft.com/office/powerpoint/2010/main" val="3286438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TM03457515[[fn=Vista]]</Template>
  <TotalTime>447</TotalTime>
  <Words>699</Words>
  <Application>Microsoft Office PowerPoint</Application>
  <PresentationFormat>Panorámica</PresentationFormat>
  <Paragraphs>141</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Century Schoolbook</vt:lpstr>
      <vt:lpstr>Tw Cen MT</vt:lpstr>
      <vt:lpstr>Wingdings 2</vt:lpstr>
      <vt:lpstr>View</vt:lpstr>
      <vt:lpstr>Presentación de PowerPoint</vt:lpstr>
      <vt:lpstr> </vt:lpstr>
      <vt:lpstr>CARACTERISTICAS </vt:lpstr>
      <vt:lpstr>Presentación de PowerPoint</vt:lpstr>
      <vt:lpstr>EDWIN MUÑOZ</vt:lpstr>
      <vt:lpstr>DULCE TORRES</vt:lpstr>
      <vt:lpstr>MITZI MEZA</vt:lpstr>
      <vt:lpstr>MELISSA CUARESMA</vt:lpstr>
      <vt:lpstr>LUISA SOTO</vt:lpstr>
      <vt:lpstr>Presentación de PowerPoint</vt:lpstr>
      <vt:lpstr>Presentación de PowerPoint</vt:lpstr>
      <vt:lpstr>Presentación de PowerPoint</vt:lpstr>
      <vt:lpstr>Presentación de PowerPoint</vt:lpstr>
      <vt:lpstr>DEFINICIÓN DEL PROBLEMA </vt:lpstr>
      <vt:lpstr>ECONOMIA DE PUCUSANA</vt:lpstr>
      <vt:lpstr>EDUCACION EN LIMA</vt:lpstr>
      <vt:lpstr>POBREZA MONETARIA EN LIMA</vt:lpstr>
      <vt:lpstr>SECTOR DE BAJOS INGRESOS EN PUCUSANA</vt:lpstr>
      <vt:lpstr>Presentación de PowerPoint</vt:lpstr>
      <vt:lpstr>Presentación de PowerPoint</vt:lpstr>
      <vt:lpstr>VISION</vt:lpstr>
      <vt:lpstr>Presentación de PowerPoint</vt:lpstr>
      <vt:lpstr>Presentación de PowerPoint</vt:lpstr>
      <vt:lpstr>Presentación de PowerPoint</vt:lpstr>
      <vt:lpstr>OBJETIVOS</vt:lpstr>
      <vt:lpstr>Presentación de PowerPoint</vt:lpstr>
      <vt:lpstr>META</vt:lpstr>
      <vt:lpstr>Presentación de PowerPoint</vt:lpstr>
      <vt:lpstr>ESTRATEGIAS</vt:lpstr>
      <vt:lpstr>Presentación de PowerPoint</vt:lpstr>
      <vt:lpstr>TÁCTICAS</vt:lpstr>
      <vt:lpstr>Presentación de PowerPoint</vt:lpstr>
      <vt:lpstr>ANALISIS INTERNACIONAL</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Edwin Muñoz Agustin Luis Enrique Ariza  Dulce torres Mitzi    Melissa  Luisa Soto</dc:title>
  <dc:creator>alumnosu</dc:creator>
  <cp:lastModifiedBy>alumnosu</cp:lastModifiedBy>
  <cp:revision>51</cp:revision>
  <dcterms:created xsi:type="dcterms:W3CDTF">2017-10-24T14:50:04Z</dcterms:created>
  <dcterms:modified xsi:type="dcterms:W3CDTF">2017-11-09T17:47:41Z</dcterms:modified>
</cp:coreProperties>
</file>